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Impact" panose="020B0806030902050204" pitchFamily="34" charset="0"/>
      <p:regular r:id="rId19"/>
    </p:embeddedFont>
    <p:embeddedFont>
      <p:font typeface="Kollektif" panose="020B0604020202020204" charset="0"/>
      <p:regular r:id="rId20"/>
    </p:embeddedFont>
    <p:embeddedFont>
      <p:font typeface="Kollektif Bold" panose="020B0604020202020204" charset="0"/>
      <p:regular r:id="rId21"/>
    </p:embeddedFont>
    <p:embeddedFont>
      <p:font typeface="Open Sans" panose="020B0606030504020204" pitchFamily="34" charset="0"/>
      <p:regular r:id="rId22"/>
      <p:bold r:id="rId23"/>
      <p:italic r:id="rId24"/>
      <p:boldItalic r:id="rId25"/>
    </p:embeddedFont>
    <p:embeddedFont>
      <p:font typeface="Open Sans Bold" panose="020B0806030504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993A4-44AC-47BF-93B9-3AE1C34E9EFF}" type="datetimeFigureOut">
              <a:rPr lang="en-US" smtClean="0"/>
              <a:t>8/20/2024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892D1-799F-44ED-972F-86A450CA5ECD}" type="slidenum">
              <a:rPr lang="en-US" smtClean="0"/>
              <a:t>‹N°›</a:t>
            </a:fld>
            <a:endParaRPr lang="en-US"/>
          </a:p>
        </p:txBody>
      </p:sp>
    </p:spTree>
    <p:extLst>
      <p:ext uri="{BB962C8B-B14F-4D97-AF65-F5344CB8AC3E}">
        <p14:creationId xmlns:p14="http://schemas.microsoft.com/office/powerpoint/2010/main" val="1240967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12892D1-799F-44ED-972F-86A450CA5ECD}" type="slidenum">
              <a:rPr lang="en-US" smtClean="0"/>
              <a:t>11</a:t>
            </a:fld>
            <a:endParaRPr lang="en-US"/>
          </a:p>
        </p:txBody>
      </p:sp>
    </p:spTree>
    <p:extLst>
      <p:ext uri="{BB962C8B-B14F-4D97-AF65-F5344CB8AC3E}">
        <p14:creationId xmlns:p14="http://schemas.microsoft.com/office/powerpoint/2010/main" val="142114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12892D1-799F-44ED-972F-86A450CA5ECD}" type="slidenum">
              <a:rPr lang="en-US" smtClean="0"/>
              <a:t>12</a:t>
            </a:fld>
            <a:endParaRPr lang="en-US"/>
          </a:p>
        </p:txBody>
      </p:sp>
    </p:spTree>
    <p:extLst>
      <p:ext uri="{BB962C8B-B14F-4D97-AF65-F5344CB8AC3E}">
        <p14:creationId xmlns:p14="http://schemas.microsoft.com/office/powerpoint/2010/main" val="349783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png"/><Relationship Id="rId7" Type="http://schemas.openxmlformats.org/officeDocument/2006/relationships/image" Target="../media/image31.png"/><Relationship Id="rId12"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gif"/><Relationship Id="rId11" Type="http://schemas.openxmlformats.org/officeDocument/2006/relationships/image" Target="../media/image37.png"/><Relationship Id="rId5" Type="http://schemas.openxmlformats.org/officeDocument/2006/relationships/image" Target="../media/image6.png"/><Relationship Id="rId10" Type="http://schemas.openxmlformats.org/officeDocument/2006/relationships/image" Target="../media/image33.png"/><Relationship Id="rId4" Type="http://schemas.openxmlformats.org/officeDocument/2006/relationships/image" Target="../media/image3.svg"/><Relationship Id="rId9" Type="http://schemas.openxmlformats.org/officeDocument/2006/relationships/image" Target="../media/image34.gif"/></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eg"/><Relationship Id="rId7" Type="http://schemas.openxmlformats.org/officeDocument/2006/relationships/image" Target="../media/image5.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1.jpg"/><Relationship Id="rId4" Type="http://schemas.openxmlformats.org/officeDocument/2006/relationships/image" Target="../media/image3.sv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2.svg"/><Relationship Id="rId2" Type="http://schemas.openxmlformats.org/officeDocument/2006/relationships/image" Target="../media/image7.jpeg"/><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29.png"/><Relationship Id="rId4" Type="http://schemas.openxmlformats.org/officeDocument/2006/relationships/image" Target="../media/image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gif"/><Relationship Id="rId11" Type="http://schemas.openxmlformats.org/officeDocument/2006/relationships/image" Target="../media/image35.png"/><Relationship Id="rId5" Type="http://schemas.openxmlformats.org/officeDocument/2006/relationships/image" Target="../media/image6.png"/><Relationship Id="rId10" Type="http://schemas.openxmlformats.org/officeDocument/2006/relationships/image" Target="../media/image34.gif"/><Relationship Id="rId4" Type="http://schemas.openxmlformats.org/officeDocument/2006/relationships/image" Target="../media/image3.sv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4" b="-74"/>
            </a:stretch>
          </a:blipFill>
        </p:spPr>
      </p:sp>
      <p:grpSp>
        <p:nvGrpSpPr>
          <p:cNvPr id="3" name="Group 3"/>
          <p:cNvGrpSpPr/>
          <p:nvPr/>
        </p:nvGrpSpPr>
        <p:grpSpPr>
          <a:xfrm>
            <a:off x="16860007" y="8823252"/>
            <a:ext cx="1150165" cy="1150165"/>
            <a:chOff x="0" y="0"/>
            <a:chExt cx="1533554" cy="1533554"/>
          </a:xfrm>
        </p:grpSpPr>
        <p:sp>
          <p:nvSpPr>
            <p:cNvPr id="4" name="Freeform 4"/>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74918" y="174918"/>
              <a:ext cx="1183717" cy="1183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sp>
          <p:nvSpPr>
            <p:cNvPr id="8" name="Freeform 8"/>
            <p:cNvSpPr/>
            <p:nvPr/>
          </p:nvSpPr>
          <p:spPr>
            <a:xfrm>
              <a:off x="548076" y="434808"/>
              <a:ext cx="457618" cy="684153"/>
            </a:xfrm>
            <a:custGeom>
              <a:avLst/>
              <a:gdLst/>
              <a:ahLst/>
              <a:cxnLst/>
              <a:rect l="l" t="t" r="r" b="b"/>
              <a:pathLst>
                <a:path w="457618" h="684153">
                  <a:moveTo>
                    <a:pt x="0" y="0"/>
                  </a:moveTo>
                  <a:lnTo>
                    <a:pt x="457618" y="0"/>
                  </a:lnTo>
                  <a:lnTo>
                    <a:pt x="457618" y="684154"/>
                  </a:lnTo>
                  <a:lnTo>
                    <a:pt x="0" y="684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9" name="Freeform 9"/>
          <p:cNvSpPr/>
          <p:nvPr/>
        </p:nvSpPr>
        <p:spPr>
          <a:xfrm>
            <a:off x="200329" y="255048"/>
            <a:ext cx="1150165" cy="1150165"/>
          </a:xfrm>
          <a:custGeom>
            <a:avLst/>
            <a:gdLst/>
            <a:ahLst/>
            <a:cxnLst/>
            <a:rect l="l" t="t" r="r" b="b"/>
            <a:pathLst>
              <a:path w="1150165" h="1150165">
                <a:moveTo>
                  <a:pt x="0" y="0"/>
                </a:moveTo>
                <a:lnTo>
                  <a:pt x="1150165" y="0"/>
                </a:lnTo>
                <a:lnTo>
                  <a:pt x="1150165" y="1150165"/>
                </a:lnTo>
                <a:lnTo>
                  <a:pt x="0" y="1150165"/>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331518" y="386236"/>
            <a:ext cx="887788" cy="88778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47625"/>
              <a:ext cx="660400" cy="784225"/>
            </a:xfrm>
            <a:prstGeom prst="rect">
              <a:avLst/>
            </a:prstGeom>
          </p:spPr>
          <p:txBody>
            <a:bodyPr lIns="22519" tIns="22519" rIns="22519" bIns="22519" rtlCol="0" anchor="ctr"/>
            <a:lstStyle/>
            <a:p>
              <a:pPr algn="ctr">
                <a:lnSpc>
                  <a:spcPts val="3600"/>
                </a:lnSpc>
              </a:pPr>
              <a:endParaRPr/>
            </a:p>
          </p:txBody>
        </p:sp>
      </p:grpSp>
      <p:sp>
        <p:nvSpPr>
          <p:cNvPr id="13" name="Freeform 13"/>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7"/>
            <a:stretch>
              <a:fillRect/>
            </a:stretch>
          </a:blipFill>
        </p:spPr>
      </p:sp>
      <p:sp>
        <p:nvSpPr>
          <p:cNvPr id="14" name="TextBox 14"/>
          <p:cNvSpPr txBox="1"/>
          <p:nvPr/>
        </p:nvSpPr>
        <p:spPr>
          <a:xfrm>
            <a:off x="2669542" y="3623352"/>
            <a:ext cx="12948916" cy="3454032"/>
          </a:xfrm>
          <a:prstGeom prst="rect">
            <a:avLst/>
          </a:prstGeom>
        </p:spPr>
        <p:txBody>
          <a:bodyPr lIns="0" tIns="0" rIns="0" bIns="0" rtlCol="0" anchor="t">
            <a:spAutoFit/>
          </a:bodyPr>
          <a:lstStyle/>
          <a:p>
            <a:pPr algn="ctr">
              <a:lnSpc>
                <a:spcPts val="12350"/>
              </a:lnSpc>
            </a:pPr>
            <a:r>
              <a:rPr lang="en-US" sz="12475">
                <a:solidFill>
                  <a:srgbClr val="FFFFFF"/>
                </a:solidFill>
                <a:latin typeface="Kollektif Bold"/>
                <a:ea typeface="Kollektif Bold"/>
                <a:cs typeface="Kollektif Bold"/>
                <a:sym typeface="Kollektif Bold"/>
              </a:rPr>
              <a:t>Présentation projet</a:t>
            </a:r>
          </a:p>
        </p:txBody>
      </p:sp>
      <p:sp>
        <p:nvSpPr>
          <p:cNvPr id="15" name="TextBox 15"/>
          <p:cNvSpPr txBox="1"/>
          <p:nvPr/>
        </p:nvSpPr>
        <p:spPr>
          <a:xfrm>
            <a:off x="13403184" y="9023926"/>
            <a:ext cx="3095478" cy="844067"/>
          </a:xfrm>
          <a:prstGeom prst="rect">
            <a:avLst/>
          </a:prstGeom>
        </p:spPr>
        <p:txBody>
          <a:bodyPr lIns="0" tIns="0" rIns="0" bIns="0" rtlCol="0" anchor="t">
            <a:spAutoFit/>
          </a:bodyPr>
          <a:lstStyle/>
          <a:p>
            <a:pPr algn="r">
              <a:lnSpc>
                <a:spcPts val="5521"/>
              </a:lnSpc>
            </a:pPr>
            <a:r>
              <a:rPr lang="en-US" sz="5577">
                <a:solidFill>
                  <a:srgbClr val="FFFFFF"/>
                </a:solidFill>
                <a:latin typeface="Kollektif Bold"/>
                <a:ea typeface="Kollektif Bold"/>
                <a:cs typeface="Kollektif Bold"/>
                <a:sym typeface="Kollektif Bold"/>
              </a:rPr>
              <a:t>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4" b="-74"/>
            </a:stretch>
          </a:blipFill>
        </p:spPr>
      </p:sp>
      <p:grpSp>
        <p:nvGrpSpPr>
          <p:cNvPr id="3" name="Group 3"/>
          <p:cNvGrpSpPr/>
          <p:nvPr/>
        </p:nvGrpSpPr>
        <p:grpSpPr>
          <a:xfrm>
            <a:off x="200329" y="255048"/>
            <a:ext cx="1150165" cy="1150165"/>
            <a:chOff x="0" y="0"/>
            <a:chExt cx="1533554" cy="1533554"/>
          </a:xfrm>
        </p:grpSpPr>
        <p:sp>
          <p:nvSpPr>
            <p:cNvPr id="4" name="Freeform 4"/>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74918" y="174918"/>
              <a:ext cx="1183717" cy="1183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grpSp>
      <p:sp>
        <p:nvSpPr>
          <p:cNvPr id="8" name="Freeform 8"/>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5"/>
            <a:stretch>
              <a:fillRect/>
            </a:stretch>
          </a:blipFill>
        </p:spPr>
      </p:sp>
      <p:pic>
        <p:nvPicPr>
          <p:cNvPr id="9" name="Picture 9"/>
          <p:cNvPicPr>
            <a:picLocks noChangeAspect="1"/>
          </p:cNvPicPr>
          <p:nvPr/>
        </p:nvPicPr>
        <p:blipFill>
          <a:blip r:embed="rId6"/>
          <a:srcRect/>
          <a:stretch>
            <a:fillRect/>
          </a:stretch>
        </p:blipFill>
        <p:spPr>
          <a:xfrm>
            <a:off x="8505212" y="1816940"/>
            <a:ext cx="1452644" cy="1623066"/>
          </a:xfrm>
          <a:prstGeom prst="rect">
            <a:avLst/>
          </a:prstGeom>
        </p:spPr>
      </p:pic>
      <p:sp>
        <p:nvSpPr>
          <p:cNvPr id="10" name="Freeform 10"/>
          <p:cNvSpPr/>
          <p:nvPr/>
        </p:nvSpPr>
        <p:spPr>
          <a:xfrm>
            <a:off x="5432628" y="255048"/>
            <a:ext cx="6145167" cy="2135109"/>
          </a:xfrm>
          <a:custGeom>
            <a:avLst/>
            <a:gdLst/>
            <a:ahLst/>
            <a:cxnLst/>
            <a:rect l="l" t="t" r="r" b="b"/>
            <a:pathLst>
              <a:path w="6145167" h="2135109">
                <a:moveTo>
                  <a:pt x="0" y="0"/>
                </a:moveTo>
                <a:lnTo>
                  <a:pt x="6145167" y="0"/>
                </a:lnTo>
                <a:lnTo>
                  <a:pt x="6145167" y="2135109"/>
                </a:lnTo>
                <a:lnTo>
                  <a:pt x="0" y="21351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1" name="Picture 11"/>
          <p:cNvPicPr>
            <a:picLocks noChangeAspect="1"/>
          </p:cNvPicPr>
          <p:nvPr/>
        </p:nvPicPr>
        <p:blipFill>
          <a:blip r:embed="rId9"/>
          <a:srcRect/>
          <a:stretch>
            <a:fillRect/>
          </a:stretch>
        </p:blipFill>
        <p:spPr>
          <a:xfrm rot="5400000">
            <a:off x="4408084" y="4635918"/>
            <a:ext cx="1506682" cy="542406"/>
          </a:xfrm>
          <a:prstGeom prst="rect">
            <a:avLst/>
          </a:prstGeom>
        </p:spPr>
      </p:pic>
      <p:sp>
        <p:nvSpPr>
          <p:cNvPr id="12" name="Freeform 12"/>
          <p:cNvSpPr/>
          <p:nvPr/>
        </p:nvSpPr>
        <p:spPr>
          <a:xfrm>
            <a:off x="3694532" y="3395932"/>
            <a:ext cx="11664784" cy="657683"/>
          </a:xfrm>
          <a:custGeom>
            <a:avLst/>
            <a:gdLst/>
            <a:ahLst/>
            <a:cxnLst/>
            <a:rect l="l" t="t" r="r" b="b"/>
            <a:pathLst>
              <a:path w="11664784" h="657683">
                <a:moveTo>
                  <a:pt x="0" y="0"/>
                </a:moveTo>
                <a:lnTo>
                  <a:pt x="11664785" y="0"/>
                </a:lnTo>
                <a:lnTo>
                  <a:pt x="11664785" y="657683"/>
                </a:lnTo>
                <a:lnTo>
                  <a:pt x="0" y="657683"/>
                </a:lnTo>
                <a:lnTo>
                  <a:pt x="0" y="0"/>
                </a:lnTo>
                <a:close/>
              </a:path>
            </a:pathLst>
          </a:custGeom>
          <a:blipFill>
            <a:blip r:embed="rId10"/>
            <a:stretch>
              <a:fillRect l="-108920" r="-113262"/>
            </a:stretch>
          </a:blipFill>
        </p:spPr>
      </p:sp>
      <p:pic>
        <p:nvPicPr>
          <p:cNvPr id="13" name="Picture 13"/>
          <p:cNvPicPr>
            <a:picLocks noChangeAspect="1"/>
          </p:cNvPicPr>
          <p:nvPr/>
        </p:nvPicPr>
        <p:blipFill>
          <a:blip r:embed="rId9"/>
          <a:srcRect/>
          <a:stretch>
            <a:fillRect/>
          </a:stretch>
        </p:blipFill>
        <p:spPr>
          <a:xfrm rot="5400000">
            <a:off x="13295231" y="4567806"/>
            <a:ext cx="1606848" cy="578465"/>
          </a:xfrm>
          <a:prstGeom prst="rect">
            <a:avLst/>
          </a:prstGeom>
        </p:spPr>
      </p:pic>
      <p:sp>
        <p:nvSpPr>
          <p:cNvPr id="14" name="Freeform 14"/>
          <p:cNvSpPr/>
          <p:nvPr/>
        </p:nvSpPr>
        <p:spPr>
          <a:xfrm>
            <a:off x="3189895" y="5660463"/>
            <a:ext cx="3943060" cy="1362148"/>
          </a:xfrm>
          <a:custGeom>
            <a:avLst/>
            <a:gdLst/>
            <a:ahLst/>
            <a:cxnLst/>
            <a:rect l="l" t="t" r="r" b="b"/>
            <a:pathLst>
              <a:path w="3943060" h="1362148">
                <a:moveTo>
                  <a:pt x="0" y="0"/>
                </a:moveTo>
                <a:lnTo>
                  <a:pt x="3943061" y="0"/>
                </a:lnTo>
                <a:lnTo>
                  <a:pt x="3943061" y="1362148"/>
                </a:lnTo>
                <a:lnTo>
                  <a:pt x="0" y="13621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7784761" y="918749"/>
            <a:ext cx="3202930" cy="778497"/>
          </a:xfrm>
          <a:prstGeom prst="rect">
            <a:avLst/>
          </a:prstGeom>
        </p:spPr>
        <p:txBody>
          <a:bodyPr lIns="0" tIns="0" rIns="0" bIns="0" rtlCol="0" anchor="t">
            <a:spAutoFit/>
          </a:bodyPr>
          <a:lstStyle/>
          <a:p>
            <a:pPr algn="ctr">
              <a:lnSpc>
                <a:spcPts val="6440"/>
              </a:lnSpc>
            </a:pPr>
            <a:r>
              <a:rPr lang="en-US" sz="4600">
                <a:solidFill>
                  <a:srgbClr val="FFFFFF"/>
                </a:solidFill>
                <a:latin typeface="Open Sans Bold"/>
                <a:ea typeface="Open Sans Bold"/>
                <a:cs typeface="Open Sans Bold"/>
                <a:sym typeface="Open Sans Bold"/>
              </a:rPr>
              <a:t>Utilisation</a:t>
            </a:r>
            <a:r>
              <a:rPr lang="en-US" sz="4600">
                <a:solidFill>
                  <a:srgbClr val="FFFFFF"/>
                </a:solidFill>
                <a:latin typeface="Open Sans"/>
                <a:ea typeface="Open Sans"/>
                <a:cs typeface="Open Sans"/>
                <a:sym typeface="Open Sans"/>
              </a:rPr>
              <a:t> </a:t>
            </a:r>
          </a:p>
        </p:txBody>
      </p:sp>
      <p:pic>
        <p:nvPicPr>
          <p:cNvPr id="16" name="Picture 16"/>
          <p:cNvPicPr>
            <a:picLocks noChangeAspect="1"/>
          </p:cNvPicPr>
          <p:nvPr/>
        </p:nvPicPr>
        <p:blipFill>
          <a:blip r:embed="rId9"/>
          <a:srcRect/>
          <a:stretch>
            <a:fillRect/>
          </a:stretch>
        </p:blipFill>
        <p:spPr>
          <a:xfrm rot="5400000">
            <a:off x="8581721" y="4708186"/>
            <a:ext cx="1506682" cy="542406"/>
          </a:xfrm>
          <a:prstGeom prst="rect">
            <a:avLst/>
          </a:prstGeom>
        </p:spPr>
      </p:pic>
      <p:sp>
        <p:nvSpPr>
          <p:cNvPr id="17" name="Freeform 17"/>
          <p:cNvSpPr/>
          <p:nvPr/>
        </p:nvSpPr>
        <p:spPr>
          <a:xfrm>
            <a:off x="7634734" y="5732730"/>
            <a:ext cx="3943060" cy="1362148"/>
          </a:xfrm>
          <a:custGeom>
            <a:avLst/>
            <a:gdLst/>
            <a:ahLst/>
            <a:cxnLst/>
            <a:rect l="l" t="t" r="r" b="b"/>
            <a:pathLst>
              <a:path w="3943060" h="1362148">
                <a:moveTo>
                  <a:pt x="0" y="0"/>
                </a:moveTo>
                <a:lnTo>
                  <a:pt x="3943061" y="0"/>
                </a:lnTo>
                <a:lnTo>
                  <a:pt x="3943061" y="1362148"/>
                </a:lnTo>
                <a:lnTo>
                  <a:pt x="0" y="13621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2194191" y="5660463"/>
            <a:ext cx="3943060" cy="1362148"/>
          </a:xfrm>
          <a:custGeom>
            <a:avLst/>
            <a:gdLst/>
            <a:ahLst/>
            <a:cxnLst/>
            <a:rect l="l" t="t" r="r" b="b"/>
            <a:pathLst>
              <a:path w="3943060" h="1362148">
                <a:moveTo>
                  <a:pt x="0" y="0"/>
                </a:moveTo>
                <a:lnTo>
                  <a:pt x="3943060" y="0"/>
                </a:lnTo>
                <a:lnTo>
                  <a:pt x="3943060" y="1362148"/>
                </a:lnTo>
                <a:lnTo>
                  <a:pt x="0" y="13621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TextBox 19"/>
          <p:cNvSpPr txBox="1"/>
          <p:nvPr/>
        </p:nvSpPr>
        <p:spPr>
          <a:xfrm>
            <a:off x="3434498" y="5855420"/>
            <a:ext cx="3453854" cy="862849"/>
          </a:xfrm>
          <a:prstGeom prst="rect">
            <a:avLst/>
          </a:prstGeom>
        </p:spPr>
        <p:txBody>
          <a:bodyPr lIns="0" tIns="0" rIns="0" bIns="0" rtlCol="0" anchor="t">
            <a:spAutoFit/>
          </a:bodyPr>
          <a:lstStyle/>
          <a:p>
            <a:pPr algn="ctr">
              <a:lnSpc>
                <a:spcPts val="7041"/>
              </a:lnSpc>
            </a:pPr>
            <a:r>
              <a:rPr lang="en-US" sz="5029">
                <a:solidFill>
                  <a:srgbClr val="2E2E2E"/>
                </a:solidFill>
                <a:latin typeface="Open Sans Bold"/>
                <a:ea typeface="Open Sans Bold"/>
                <a:cs typeface="Open Sans Bold"/>
                <a:sym typeface="Open Sans Bold"/>
              </a:rPr>
              <a:t>Inscription</a:t>
            </a:r>
          </a:p>
        </p:txBody>
      </p:sp>
      <p:sp>
        <p:nvSpPr>
          <p:cNvPr id="20" name="TextBox 20"/>
          <p:cNvSpPr txBox="1"/>
          <p:nvPr/>
        </p:nvSpPr>
        <p:spPr>
          <a:xfrm>
            <a:off x="7793465" y="5835361"/>
            <a:ext cx="3592562" cy="845132"/>
          </a:xfrm>
          <a:prstGeom prst="rect">
            <a:avLst/>
          </a:prstGeom>
        </p:spPr>
        <p:txBody>
          <a:bodyPr lIns="0" tIns="0" rIns="0" bIns="0" rtlCol="0" anchor="t">
            <a:spAutoFit/>
          </a:bodyPr>
          <a:lstStyle/>
          <a:p>
            <a:pPr algn="ctr">
              <a:lnSpc>
                <a:spcPts val="6967"/>
              </a:lnSpc>
            </a:pPr>
            <a:r>
              <a:rPr lang="en-US" sz="4977">
                <a:solidFill>
                  <a:srgbClr val="2E2E2E"/>
                </a:solidFill>
                <a:latin typeface="Open Sans Bold"/>
                <a:ea typeface="Open Sans Bold"/>
                <a:cs typeface="Open Sans Bold"/>
                <a:sym typeface="Open Sans Bold"/>
              </a:rPr>
              <a:t>Rechercher</a:t>
            </a:r>
          </a:p>
        </p:txBody>
      </p:sp>
      <p:sp>
        <p:nvSpPr>
          <p:cNvPr id="21" name="TextBox 21"/>
          <p:cNvSpPr txBox="1"/>
          <p:nvPr/>
        </p:nvSpPr>
        <p:spPr>
          <a:xfrm>
            <a:off x="12327537" y="5720767"/>
            <a:ext cx="3704001" cy="873621"/>
          </a:xfrm>
          <a:prstGeom prst="rect">
            <a:avLst/>
          </a:prstGeom>
        </p:spPr>
        <p:txBody>
          <a:bodyPr lIns="0" tIns="0" rIns="0" bIns="0" rtlCol="0" anchor="t">
            <a:spAutoFit/>
          </a:bodyPr>
          <a:lstStyle/>
          <a:p>
            <a:pPr algn="ctr">
              <a:lnSpc>
                <a:spcPts val="7186"/>
              </a:lnSpc>
            </a:pPr>
            <a:r>
              <a:rPr lang="en-US" sz="5133">
                <a:solidFill>
                  <a:srgbClr val="2E2E2E"/>
                </a:solidFill>
                <a:latin typeface="Open Sans Bold"/>
                <a:ea typeface="Open Sans Bold"/>
                <a:cs typeface="Open Sans Bold"/>
                <a:sym typeface="Open Sans Bold"/>
              </a:rPr>
              <a:t>Emprunter</a:t>
            </a:r>
            <a:r>
              <a:rPr lang="en-US" sz="5133">
                <a:solidFill>
                  <a:srgbClr val="FFFFFF"/>
                </a:solidFill>
                <a:latin typeface="Open Sans"/>
                <a:ea typeface="Open Sans"/>
                <a:cs typeface="Open Sans"/>
                <a:sym typeface="Open Sans"/>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8000" y="-15063"/>
            <a:ext cx="7634327" cy="10302063"/>
          </a:xfrm>
          <a:custGeom>
            <a:avLst/>
            <a:gdLst/>
            <a:ahLst/>
            <a:cxnLst/>
            <a:rect l="l" t="t" r="r" b="b"/>
            <a:pathLst>
              <a:path w="6423167" h="10535097">
                <a:moveTo>
                  <a:pt x="0" y="0"/>
                </a:moveTo>
                <a:lnTo>
                  <a:pt x="6423167" y="0"/>
                </a:lnTo>
                <a:lnTo>
                  <a:pt x="6423167" y="10535097"/>
                </a:lnTo>
                <a:lnTo>
                  <a:pt x="0" y="10535097"/>
                </a:lnTo>
                <a:lnTo>
                  <a:pt x="0" y="0"/>
                </a:lnTo>
                <a:close/>
              </a:path>
            </a:pathLst>
          </a:custGeom>
          <a:blipFill>
            <a:blip r:embed="rId3"/>
            <a:stretch>
              <a:fillRect l="-71162" r="-262139" b="-48822"/>
            </a:stretch>
          </a:blipFill>
        </p:spPr>
      </p:sp>
      <p:grpSp>
        <p:nvGrpSpPr>
          <p:cNvPr id="3" name="Group 3"/>
          <p:cNvGrpSpPr/>
          <p:nvPr/>
        </p:nvGrpSpPr>
        <p:grpSpPr>
          <a:xfrm>
            <a:off x="200329" y="255048"/>
            <a:ext cx="1150165" cy="1150165"/>
            <a:chOff x="0" y="0"/>
            <a:chExt cx="1533554" cy="1533554"/>
          </a:xfrm>
        </p:grpSpPr>
        <p:sp>
          <p:nvSpPr>
            <p:cNvPr id="4" name="Freeform 4"/>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4">
                <a:alphaModFix amt="55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74918" y="174918"/>
              <a:ext cx="1183717" cy="1183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grpSp>
      <p:sp>
        <p:nvSpPr>
          <p:cNvPr id="13" name="TextBox 13"/>
          <p:cNvSpPr txBox="1"/>
          <p:nvPr/>
        </p:nvSpPr>
        <p:spPr>
          <a:xfrm>
            <a:off x="7058976" y="7124700"/>
            <a:ext cx="9677871" cy="1641475"/>
          </a:xfrm>
          <a:prstGeom prst="rect">
            <a:avLst/>
          </a:prstGeom>
        </p:spPr>
        <p:txBody>
          <a:bodyPr wrap="square" lIns="0" tIns="0" rIns="0" bIns="0" rtlCol="0" anchor="t">
            <a:spAutoFit/>
          </a:bodyPr>
          <a:lstStyle/>
          <a:p>
            <a:pPr algn="l">
              <a:lnSpc>
                <a:spcPts val="3195"/>
              </a:lnSpc>
            </a:pPr>
            <a:endParaRPr lang="en-US" sz="3227" u="sng" dirty="0">
              <a:solidFill>
                <a:srgbClr val="1A1E44"/>
              </a:solidFill>
              <a:latin typeface="Kollektif"/>
              <a:ea typeface="Kollektif"/>
              <a:cs typeface="Kollektif"/>
              <a:sym typeface="Kollektif"/>
            </a:endParaRPr>
          </a:p>
          <a:p>
            <a:pPr algn="l">
              <a:lnSpc>
                <a:spcPts val="3195"/>
              </a:lnSpc>
            </a:pPr>
            <a:endParaRPr lang="en-US" sz="3227" u="sng" dirty="0">
              <a:solidFill>
                <a:srgbClr val="1A1E44"/>
              </a:solidFill>
              <a:latin typeface="Kollektif"/>
              <a:ea typeface="Kollektif"/>
              <a:cs typeface="Kollektif"/>
              <a:sym typeface="Kollektif"/>
            </a:endParaRPr>
          </a:p>
          <a:p>
            <a:pPr algn="l">
              <a:lnSpc>
                <a:spcPts val="3195"/>
              </a:lnSpc>
            </a:pPr>
            <a:endParaRPr lang="en-US" sz="3227" u="sng" dirty="0">
              <a:solidFill>
                <a:srgbClr val="FFC000"/>
              </a:solidFill>
              <a:latin typeface="Kollektif"/>
              <a:ea typeface="Kollektif"/>
              <a:cs typeface="Kollektif"/>
              <a:sym typeface="Kollektif"/>
            </a:endParaRPr>
          </a:p>
          <a:p>
            <a:pPr algn="l">
              <a:lnSpc>
                <a:spcPts val="3195"/>
              </a:lnSpc>
            </a:pPr>
            <a:endParaRPr lang="en-US" sz="3227" dirty="0">
              <a:solidFill>
                <a:srgbClr val="1A1E44"/>
              </a:solidFill>
              <a:latin typeface="Kollektif"/>
              <a:ea typeface="Kollektif"/>
              <a:cs typeface="Kollektif"/>
              <a:sym typeface="Kollektif"/>
            </a:endParaRPr>
          </a:p>
        </p:txBody>
      </p:sp>
      <p:sp>
        <p:nvSpPr>
          <p:cNvPr id="18" name="Freeform 18"/>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6"/>
            <a:stretch>
              <a:fillRect/>
            </a:stretch>
          </a:blipFill>
        </p:spPr>
      </p:sp>
      <p:sp>
        <p:nvSpPr>
          <p:cNvPr id="2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itre 21"/>
          <p:cNvSpPr>
            <a:spLocks noGrp="1"/>
          </p:cNvSpPr>
          <p:nvPr>
            <p:ph type="title"/>
          </p:nvPr>
        </p:nvSpPr>
        <p:spPr>
          <a:xfrm>
            <a:off x="1433722" y="271648"/>
            <a:ext cx="8229600" cy="1143000"/>
          </a:xfrm>
        </p:spPr>
        <p:txBody>
          <a:bodyPr/>
          <a:lstStyle/>
          <a:p>
            <a:r>
              <a:rPr lang="fr-FR" b="1" dirty="0"/>
              <a:t>Fonctionnement de l’application</a:t>
            </a:r>
            <a:endParaRPr lang="en-US" b="1" dirty="0"/>
          </a:p>
        </p:txBody>
      </p:sp>
      <p:sp>
        <p:nvSpPr>
          <p:cNvPr id="23" name="Espace réservé du contenu 22"/>
          <p:cNvSpPr>
            <a:spLocks noGrp="1"/>
          </p:cNvSpPr>
          <p:nvPr>
            <p:ph idx="1"/>
          </p:nvPr>
        </p:nvSpPr>
        <p:spPr>
          <a:xfrm>
            <a:off x="1605578" y="1699844"/>
            <a:ext cx="8057743" cy="8320456"/>
          </a:xfrm>
        </p:spPr>
        <p:txBody>
          <a:bodyPr/>
          <a:lstStyle/>
          <a:p>
            <a:pPr marL="0" indent="0">
              <a:buNone/>
            </a:pPr>
            <a:r>
              <a:rPr lang="fr-FR" dirty="0">
                <a:latin typeface="Kollektif" panose="020B0604020202020204" charset="0"/>
              </a:rPr>
              <a:t> Afin d'accéder à l'interface de l'application, il est impératif de suivre </a:t>
            </a:r>
          </a:p>
          <a:p>
            <a:pPr marL="0" indent="0" algn="just">
              <a:buNone/>
            </a:pPr>
            <a:r>
              <a:rPr lang="fr-FR" dirty="0">
                <a:latin typeface="Kollektif" panose="020B0604020202020204" charset="0"/>
              </a:rPr>
              <a:t>attentivement les instructions fournies dans le fichier README.md.</a:t>
            </a:r>
          </a:p>
          <a:p>
            <a:pPr marL="0" indent="0" algn="just">
              <a:buNone/>
            </a:pPr>
            <a:r>
              <a:rPr lang="fr-FR" dirty="0">
                <a:latin typeface="Kollektif" panose="020B0604020202020204" charset="0"/>
              </a:rPr>
              <a:t> Ce fichier crucial se trouve à la racine du projet, et il contient des</a:t>
            </a:r>
          </a:p>
          <a:p>
            <a:pPr marL="0" indent="0" algn="just">
              <a:buNone/>
            </a:pPr>
            <a:r>
              <a:rPr lang="fr-FR" dirty="0">
                <a:latin typeface="Kollektif" panose="020B0604020202020204" charset="0"/>
              </a:rPr>
              <a:t> informations essentielles qui vous guideront à travers le processus</a:t>
            </a:r>
          </a:p>
          <a:p>
            <a:pPr marL="0" indent="0" algn="just">
              <a:buNone/>
            </a:pPr>
            <a:r>
              <a:rPr lang="fr-FR" dirty="0">
                <a:latin typeface="Kollektif" panose="020B0604020202020204" charset="0"/>
              </a:rPr>
              <a:t> d'installation, de configuration, et d'utilisation de l'application.</a:t>
            </a:r>
            <a:endParaRPr lang="en-US" dirty="0">
              <a:latin typeface="Kollektif" panose="020B0604020202020204" charset="0"/>
            </a:endParaRPr>
          </a:p>
        </p:txBody>
      </p:sp>
      <p:grpSp>
        <p:nvGrpSpPr>
          <p:cNvPr id="8" name="Group 14">
            <a:extLst>
              <a:ext uri="{FF2B5EF4-FFF2-40B4-BE49-F238E27FC236}">
                <a16:creationId xmlns:a16="http://schemas.microsoft.com/office/drawing/2014/main" id="{E481D963-301D-2D34-53B8-37F8B93AC1A6}"/>
              </a:ext>
            </a:extLst>
          </p:cNvPr>
          <p:cNvGrpSpPr>
            <a:grpSpLocks noChangeAspect="1"/>
          </p:cNvGrpSpPr>
          <p:nvPr/>
        </p:nvGrpSpPr>
        <p:grpSpPr>
          <a:xfrm>
            <a:off x="11917481" y="1092238"/>
            <a:ext cx="4094931" cy="8102525"/>
            <a:chOff x="0" y="0"/>
            <a:chExt cx="2620010" cy="5184140"/>
          </a:xfrm>
        </p:grpSpPr>
        <p:sp>
          <p:nvSpPr>
            <p:cNvPr id="9" name="Freeform 15">
              <a:extLst>
                <a:ext uri="{FF2B5EF4-FFF2-40B4-BE49-F238E27FC236}">
                  <a16:creationId xmlns:a16="http://schemas.microsoft.com/office/drawing/2014/main" id="{3B9D121A-9397-80B3-90FD-82A5DEAC5086}"/>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6">
              <a:extLst>
                <a:ext uri="{FF2B5EF4-FFF2-40B4-BE49-F238E27FC236}">
                  <a16:creationId xmlns:a16="http://schemas.microsoft.com/office/drawing/2014/main" id="{5FF2546E-92DB-19BE-2049-4B2F7F1C2918}"/>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sp>
        <p:sp>
          <p:nvSpPr>
            <p:cNvPr id="11" name="Freeform 17">
              <a:extLst>
                <a:ext uri="{FF2B5EF4-FFF2-40B4-BE49-F238E27FC236}">
                  <a16:creationId xmlns:a16="http://schemas.microsoft.com/office/drawing/2014/main" id="{6AABFC9A-74DF-FD8F-F1B3-F49C042DF82D}"/>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8">
              <a:extLst>
                <a:ext uri="{FF2B5EF4-FFF2-40B4-BE49-F238E27FC236}">
                  <a16:creationId xmlns:a16="http://schemas.microsoft.com/office/drawing/2014/main" id="{C174AA75-E8ED-F705-A64C-B7A1DF10778C}"/>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9">
              <a:extLst>
                <a:ext uri="{FF2B5EF4-FFF2-40B4-BE49-F238E27FC236}">
                  <a16:creationId xmlns:a16="http://schemas.microsoft.com/office/drawing/2014/main" id="{B93B6AF2-46E5-BA0C-D09F-759820483AD8}"/>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20">
              <a:extLst>
                <a:ext uri="{FF2B5EF4-FFF2-40B4-BE49-F238E27FC236}">
                  <a16:creationId xmlns:a16="http://schemas.microsoft.com/office/drawing/2014/main" id="{EC1F35BF-367B-82B4-60B9-716D6F22C4DC}"/>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21">
              <a:extLst>
                <a:ext uri="{FF2B5EF4-FFF2-40B4-BE49-F238E27FC236}">
                  <a16:creationId xmlns:a16="http://schemas.microsoft.com/office/drawing/2014/main" id="{C4BCE704-B057-2985-A016-0C63CBBFA9E9}"/>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22">
              <a:extLst>
                <a:ext uri="{FF2B5EF4-FFF2-40B4-BE49-F238E27FC236}">
                  <a16:creationId xmlns:a16="http://schemas.microsoft.com/office/drawing/2014/main" id="{748C7D55-D522-4D6F-E0C0-7E365C77B9B8}"/>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9" name="Freeform 23">
              <a:extLst>
                <a:ext uri="{FF2B5EF4-FFF2-40B4-BE49-F238E27FC236}">
                  <a16:creationId xmlns:a16="http://schemas.microsoft.com/office/drawing/2014/main" id="{2296C1D0-9AAF-A91D-7961-655328FD3D4D}"/>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1" name="Freeform 40">
            <a:extLst>
              <a:ext uri="{FF2B5EF4-FFF2-40B4-BE49-F238E27FC236}">
                <a16:creationId xmlns:a16="http://schemas.microsoft.com/office/drawing/2014/main" id="{0CA56A95-C52E-5673-A397-850AE35D373C}"/>
              </a:ext>
            </a:extLst>
          </p:cNvPr>
          <p:cNvSpPr/>
          <p:nvPr/>
        </p:nvSpPr>
        <p:spPr>
          <a:xfrm>
            <a:off x="12158353" y="1279761"/>
            <a:ext cx="3613187" cy="7668943"/>
          </a:xfrm>
          <a:custGeom>
            <a:avLst/>
            <a:gdLst/>
            <a:ahLst/>
            <a:cxnLst/>
            <a:rect l="l" t="t" r="r" b="b"/>
            <a:pathLst>
              <a:path w="3613187" h="7668943">
                <a:moveTo>
                  <a:pt x="0" y="0"/>
                </a:moveTo>
                <a:lnTo>
                  <a:pt x="3613187" y="0"/>
                </a:lnTo>
                <a:lnTo>
                  <a:pt x="3613187" y="7668943"/>
                </a:lnTo>
                <a:lnTo>
                  <a:pt x="0" y="7668943"/>
                </a:lnTo>
                <a:lnTo>
                  <a:pt x="0" y="0"/>
                </a:lnTo>
                <a:close/>
              </a:path>
            </a:pathLst>
          </a:custGeom>
          <a:blipFill>
            <a:blip r:embed="rId7"/>
            <a:stretch>
              <a:fillRect l="-1670" r="-1670" b="-2467"/>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8712" y="-15063"/>
            <a:ext cx="6133070" cy="10302063"/>
          </a:xfrm>
          <a:custGeom>
            <a:avLst/>
            <a:gdLst/>
            <a:ahLst/>
            <a:cxnLst/>
            <a:rect l="l" t="t" r="r" b="b"/>
            <a:pathLst>
              <a:path w="6423167" h="10535097">
                <a:moveTo>
                  <a:pt x="0" y="0"/>
                </a:moveTo>
                <a:lnTo>
                  <a:pt x="6423167" y="0"/>
                </a:lnTo>
                <a:lnTo>
                  <a:pt x="6423167" y="10535097"/>
                </a:lnTo>
                <a:lnTo>
                  <a:pt x="0" y="10535097"/>
                </a:lnTo>
                <a:lnTo>
                  <a:pt x="0" y="0"/>
                </a:lnTo>
                <a:close/>
              </a:path>
            </a:pathLst>
          </a:custGeom>
          <a:blipFill>
            <a:blip r:embed="rId3"/>
            <a:stretch>
              <a:fillRect l="-71162" r="-262139" b="-48822"/>
            </a:stretch>
          </a:blipFill>
        </p:spPr>
      </p:sp>
      <p:grpSp>
        <p:nvGrpSpPr>
          <p:cNvPr id="3" name="Group 3"/>
          <p:cNvGrpSpPr/>
          <p:nvPr/>
        </p:nvGrpSpPr>
        <p:grpSpPr>
          <a:xfrm>
            <a:off x="200329" y="255048"/>
            <a:ext cx="1150165" cy="1150165"/>
            <a:chOff x="0" y="0"/>
            <a:chExt cx="1533554" cy="1533554"/>
          </a:xfrm>
        </p:grpSpPr>
        <p:sp>
          <p:nvSpPr>
            <p:cNvPr id="4" name="Freeform 4"/>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4">
                <a:alphaModFix amt="55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74918" y="174918"/>
              <a:ext cx="1183717" cy="1183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grpSp>
      <p:sp>
        <p:nvSpPr>
          <p:cNvPr id="12" name="TextBox 12"/>
          <p:cNvSpPr txBox="1"/>
          <p:nvPr/>
        </p:nvSpPr>
        <p:spPr>
          <a:xfrm>
            <a:off x="7540617" y="6462021"/>
            <a:ext cx="10840418" cy="820738"/>
          </a:xfrm>
          <a:prstGeom prst="rect">
            <a:avLst/>
          </a:prstGeom>
        </p:spPr>
        <p:txBody>
          <a:bodyPr wrap="square" lIns="0" tIns="0" rIns="0" bIns="0" rtlCol="0" anchor="t">
            <a:spAutoFit/>
          </a:bodyPr>
          <a:lstStyle/>
          <a:p>
            <a:pPr algn="l">
              <a:lnSpc>
                <a:spcPts val="6363"/>
              </a:lnSpc>
            </a:pPr>
            <a:r>
              <a:rPr lang="en-US" sz="6600" b="1" dirty="0">
                <a:solidFill>
                  <a:srgbClr val="1A1E44"/>
                </a:solidFill>
                <a:latin typeface="Impact" panose="020B0806030902050204" pitchFamily="34" charset="0"/>
                <a:ea typeface="Kollektif Bold"/>
                <a:cs typeface="Kollektif Bold"/>
                <a:sym typeface="Kollektif Bold"/>
              </a:rPr>
              <a:t>Merci pour </a:t>
            </a:r>
            <a:r>
              <a:rPr lang="en-US" sz="6600" b="1" dirty="0" err="1">
                <a:solidFill>
                  <a:srgbClr val="1A1E44"/>
                </a:solidFill>
                <a:latin typeface="Impact" panose="020B0806030902050204" pitchFamily="34" charset="0"/>
                <a:ea typeface="Kollektif Bold"/>
                <a:cs typeface="Kollektif Bold"/>
                <a:sym typeface="Kollektif Bold"/>
              </a:rPr>
              <a:t>votre</a:t>
            </a:r>
            <a:r>
              <a:rPr lang="en-US" sz="6600" b="1" dirty="0">
                <a:solidFill>
                  <a:srgbClr val="1A1E44"/>
                </a:solidFill>
                <a:latin typeface="Impact" panose="020B0806030902050204" pitchFamily="34" charset="0"/>
                <a:ea typeface="Kollektif Bold"/>
                <a:cs typeface="Kollektif Bold"/>
                <a:sym typeface="Kollektif Bold"/>
              </a:rPr>
              <a:t> attention</a:t>
            </a:r>
          </a:p>
        </p:txBody>
      </p:sp>
      <p:sp>
        <p:nvSpPr>
          <p:cNvPr id="18" name="Freeform 18"/>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6"/>
            <a:stretch>
              <a:fillRect/>
            </a:stretch>
          </a:blipFill>
        </p:spPr>
      </p:sp>
      <p:sp>
        <p:nvSpPr>
          <p:cNvPr id="20"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2400" y="186264"/>
            <a:ext cx="8458200" cy="5871636"/>
          </a:xfrm>
          <a:prstGeom prst="rect">
            <a:avLst/>
          </a:prstGeom>
        </p:spPr>
      </p:pic>
    </p:spTree>
    <p:extLst>
      <p:ext uri="{BB962C8B-B14F-4D97-AF65-F5344CB8AC3E}">
        <p14:creationId xmlns:p14="http://schemas.microsoft.com/office/powerpoint/2010/main" val="1096831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329" y="255048"/>
            <a:ext cx="1150165" cy="1150165"/>
          </a:xfrm>
          <a:custGeom>
            <a:avLst/>
            <a:gdLst/>
            <a:ahLst/>
            <a:cxnLst/>
            <a:rect l="l" t="t" r="r" b="b"/>
            <a:pathLst>
              <a:path w="1150165" h="1150165">
                <a:moveTo>
                  <a:pt x="0" y="0"/>
                </a:moveTo>
                <a:lnTo>
                  <a:pt x="1150165" y="0"/>
                </a:lnTo>
                <a:lnTo>
                  <a:pt x="1150165" y="1150165"/>
                </a:lnTo>
                <a:lnTo>
                  <a:pt x="0" y="115016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31518" y="386236"/>
            <a:ext cx="887788" cy="88778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47625"/>
              <a:ext cx="660400" cy="784225"/>
            </a:xfrm>
            <a:prstGeom prst="rect">
              <a:avLst/>
            </a:prstGeom>
          </p:spPr>
          <p:txBody>
            <a:bodyPr lIns="22519" tIns="22519" rIns="22519" bIns="22519" rtlCol="0" anchor="ctr"/>
            <a:lstStyle/>
            <a:p>
              <a:pPr algn="ctr">
                <a:lnSpc>
                  <a:spcPts val="3600"/>
                </a:lnSpc>
              </a:pPr>
              <a:endParaRPr/>
            </a:p>
          </p:txBody>
        </p:sp>
      </p:grpSp>
      <p:grpSp>
        <p:nvGrpSpPr>
          <p:cNvPr id="6" name="Group 6"/>
          <p:cNvGrpSpPr/>
          <p:nvPr/>
        </p:nvGrpSpPr>
        <p:grpSpPr>
          <a:xfrm>
            <a:off x="16860007" y="8823252"/>
            <a:ext cx="1150165" cy="1150165"/>
            <a:chOff x="0" y="0"/>
            <a:chExt cx="1533554" cy="1533554"/>
          </a:xfrm>
        </p:grpSpPr>
        <p:sp>
          <p:nvSpPr>
            <p:cNvPr id="7" name="Freeform 7"/>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74918" y="174918"/>
              <a:ext cx="1183717" cy="11837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sp>
          <p:nvSpPr>
            <p:cNvPr id="11" name="Freeform 11"/>
            <p:cNvSpPr/>
            <p:nvPr/>
          </p:nvSpPr>
          <p:spPr>
            <a:xfrm>
              <a:off x="548076" y="434808"/>
              <a:ext cx="457618" cy="684153"/>
            </a:xfrm>
            <a:custGeom>
              <a:avLst/>
              <a:gdLst/>
              <a:ahLst/>
              <a:cxnLst/>
              <a:rect l="l" t="t" r="r" b="b"/>
              <a:pathLst>
                <a:path w="457618" h="684153">
                  <a:moveTo>
                    <a:pt x="0" y="0"/>
                  </a:moveTo>
                  <a:lnTo>
                    <a:pt x="457618" y="0"/>
                  </a:lnTo>
                  <a:lnTo>
                    <a:pt x="457618" y="684154"/>
                  </a:lnTo>
                  <a:lnTo>
                    <a:pt x="0" y="684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2" name="Group 12"/>
          <p:cNvGrpSpPr/>
          <p:nvPr/>
        </p:nvGrpSpPr>
        <p:grpSpPr>
          <a:xfrm>
            <a:off x="-192556" y="1777954"/>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14" name="TextBox 14"/>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15" name="Group 15"/>
          <p:cNvGrpSpPr/>
          <p:nvPr/>
        </p:nvGrpSpPr>
        <p:grpSpPr>
          <a:xfrm>
            <a:off x="1338180" y="4932828"/>
            <a:ext cx="2226432" cy="222643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17" name="TextBox 17"/>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18" name="Group 18"/>
          <p:cNvGrpSpPr/>
          <p:nvPr/>
        </p:nvGrpSpPr>
        <p:grpSpPr>
          <a:xfrm>
            <a:off x="-1113216" y="4294333"/>
            <a:ext cx="2656266" cy="265626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20" name="TextBox 20"/>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21" name="Group 21"/>
          <p:cNvGrpSpPr/>
          <p:nvPr/>
        </p:nvGrpSpPr>
        <p:grpSpPr>
          <a:xfrm>
            <a:off x="-1257649" y="7940356"/>
            <a:ext cx="4066121" cy="406612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23" name="TextBox 23"/>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24" name="Group 24"/>
          <p:cNvGrpSpPr/>
          <p:nvPr/>
        </p:nvGrpSpPr>
        <p:grpSpPr>
          <a:xfrm>
            <a:off x="2997083" y="6487139"/>
            <a:ext cx="2033061" cy="203306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26" name="TextBox 26"/>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27" name="Group 27"/>
          <p:cNvGrpSpPr/>
          <p:nvPr/>
        </p:nvGrpSpPr>
        <p:grpSpPr>
          <a:xfrm>
            <a:off x="200329" y="6734324"/>
            <a:ext cx="1498538" cy="149853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29" name="TextBox 29"/>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30" name="Group 30"/>
          <p:cNvGrpSpPr/>
          <p:nvPr/>
        </p:nvGrpSpPr>
        <p:grpSpPr>
          <a:xfrm>
            <a:off x="2144275" y="1405213"/>
            <a:ext cx="1498538" cy="1498538"/>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32" name="TextBox 32"/>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33" name="Group 33"/>
          <p:cNvGrpSpPr/>
          <p:nvPr/>
        </p:nvGrpSpPr>
        <p:grpSpPr>
          <a:xfrm>
            <a:off x="3581278" y="2739056"/>
            <a:ext cx="901669" cy="90166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35" name="TextBox 35"/>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36" name="Group 36"/>
          <p:cNvGrpSpPr/>
          <p:nvPr/>
        </p:nvGrpSpPr>
        <p:grpSpPr>
          <a:xfrm>
            <a:off x="3427870" y="9836165"/>
            <a:ext cx="901669" cy="901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38" name="TextBox 38"/>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sp>
        <p:nvSpPr>
          <p:cNvPr id="39" name="Freeform 39"/>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6"/>
            <a:stretch>
              <a:fillRect/>
            </a:stretch>
          </a:blipFill>
        </p:spPr>
      </p:sp>
      <p:sp>
        <p:nvSpPr>
          <p:cNvPr id="40" name="TextBox 40"/>
          <p:cNvSpPr txBox="1"/>
          <p:nvPr/>
        </p:nvSpPr>
        <p:spPr>
          <a:xfrm>
            <a:off x="5168748" y="1405213"/>
            <a:ext cx="6671972"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Sommaire</a:t>
            </a:r>
          </a:p>
        </p:txBody>
      </p:sp>
      <p:sp>
        <p:nvSpPr>
          <p:cNvPr id="41" name="TextBox 41"/>
          <p:cNvSpPr txBox="1"/>
          <p:nvPr/>
        </p:nvSpPr>
        <p:spPr>
          <a:xfrm>
            <a:off x="5168748" y="3667934"/>
            <a:ext cx="3537796" cy="4766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Introduction</a:t>
            </a:r>
          </a:p>
        </p:txBody>
      </p:sp>
      <p:sp>
        <p:nvSpPr>
          <p:cNvPr id="42" name="TextBox 42"/>
          <p:cNvSpPr txBox="1"/>
          <p:nvPr/>
        </p:nvSpPr>
        <p:spPr>
          <a:xfrm>
            <a:off x="5168748" y="2685454"/>
            <a:ext cx="287794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01</a:t>
            </a:r>
          </a:p>
        </p:txBody>
      </p:sp>
      <p:sp>
        <p:nvSpPr>
          <p:cNvPr id="43" name="TextBox 43"/>
          <p:cNvSpPr txBox="1"/>
          <p:nvPr/>
        </p:nvSpPr>
        <p:spPr>
          <a:xfrm>
            <a:off x="5168748" y="5533249"/>
            <a:ext cx="4208235" cy="4766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Présentation membres </a:t>
            </a:r>
          </a:p>
        </p:txBody>
      </p:sp>
      <p:sp>
        <p:nvSpPr>
          <p:cNvPr id="44" name="TextBox 44"/>
          <p:cNvSpPr txBox="1"/>
          <p:nvPr/>
        </p:nvSpPr>
        <p:spPr>
          <a:xfrm>
            <a:off x="5168748" y="4550769"/>
            <a:ext cx="287794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02</a:t>
            </a:r>
          </a:p>
        </p:txBody>
      </p:sp>
      <p:sp>
        <p:nvSpPr>
          <p:cNvPr id="45" name="TextBox 45"/>
          <p:cNvSpPr txBox="1"/>
          <p:nvPr/>
        </p:nvSpPr>
        <p:spPr>
          <a:xfrm>
            <a:off x="5168748" y="7567019"/>
            <a:ext cx="3537796" cy="4766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Objectifs  </a:t>
            </a:r>
          </a:p>
        </p:txBody>
      </p:sp>
      <p:sp>
        <p:nvSpPr>
          <p:cNvPr id="46" name="TextBox 46"/>
          <p:cNvSpPr txBox="1"/>
          <p:nvPr/>
        </p:nvSpPr>
        <p:spPr>
          <a:xfrm>
            <a:off x="5168748" y="6584540"/>
            <a:ext cx="287794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03</a:t>
            </a:r>
          </a:p>
        </p:txBody>
      </p:sp>
      <p:sp>
        <p:nvSpPr>
          <p:cNvPr id="47" name="TextBox 47"/>
          <p:cNvSpPr txBox="1"/>
          <p:nvPr/>
        </p:nvSpPr>
        <p:spPr>
          <a:xfrm>
            <a:off x="5168748" y="9435689"/>
            <a:ext cx="3537796" cy="4766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Outils</a:t>
            </a:r>
          </a:p>
        </p:txBody>
      </p:sp>
      <p:sp>
        <p:nvSpPr>
          <p:cNvPr id="48" name="TextBox 48"/>
          <p:cNvSpPr txBox="1"/>
          <p:nvPr/>
        </p:nvSpPr>
        <p:spPr>
          <a:xfrm>
            <a:off x="5168748" y="8453209"/>
            <a:ext cx="287794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04</a:t>
            </a:r>
          </a:p>
        </p:txBody>
      </p:sp>
      <p:sp>
        <p:nvSpPr>
          <p:cNvPr id="49" name="TextBox 49"/>
          <p:cNvSpPr txBox="1"/>
          <p:nvPr/>
        </p:nvSpPr>
        <p:spPr>
          <a:xfrm>
            <a:off x="10306744" y="3667934"/>
            <a:ext cx="3537796" cy="4766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Fonctionnalités </a:t>
            </a:r>
          </a:p>
        </p:txBody>
      </p:sp>
      <p:sp>
        <p:nvSpPr>
          <p:cNvPr id="50" name="TextBox 50"/>
          <p:cNvSpPr txBox="1"/>
          <p:nvPr/>
        </p:nvSpPr>
        <p:spPr>
          <a:xfrm>
            <a:off x="10306744" y="2685454"/>
            <a:ext cx="287794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05 </a:t>
            </a:r>
          </a:p>
        </p:txBody>
      </p:sp>
      <p:sp>
        <p:nvSpPr>
          <p:cNvPr id="51" name="TextBox 51"/>
          <p:cNvSpPr txBox="1"/>
          <p:nvPr/>
        </p:nvSpPr>
        <p:spPr>
          <a:xfrm>
            <a:off x="10306744" y="7468910"/>
            <a:ext cx="3537796" cy="4766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Les ameliorations</a:t>
            </a:r>
          </a:p>
        </p:txBody>
      </p:sp>
      <p:sp>
        <p:nvSpPr>
          <p:cNvPr id="52" name="TextBox 52"/>
          <p:cNvSpPr txBox="1"/>
          <p:nvPr/>
        </p:nvSpPr>
        <p:spPr>
          <a:xfrm>
            <a:off x="10306744" y="6486430"/>
            <a:ext cx="287794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07</a:t>
            </a:r>
          </a:p>
        </p:txBody>
      </p:sp>
      <p:sp>
        <p:nvSpPr>
          <p:cNvPr id="53" name="TextBox 53"/>
          <p:cNvSpPr txBox="1"/>
          <p:nvPr/>
        </p:nvSpPr>
        <p:spPr>
          <a:xfrm>
            <a:off x="10306744" y="9502680"/>
            <a:ext cx="3537796" cy="4766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Remercîment </a:t>
            </a:r>
          </a:p>
        </p:txBody>
      </p:sp>
      <p:sp>
        <p:nvSpPr>
          <p:cNvPr id="54" name="TextBox 54"/>
          <p:cNvSpPr txBox="1"/>
          <p:nvPr/>
        </p:nvSpPr>
        <p:spPr>
          <a:xfrm>
            <a:off x="10306744" y="8520200"/>
            <a:ext cx="287794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08</a:t>
            </a:r>
          </a:p>
        </p:txBody>
      </p:sp>
      <p:sp>
        <p:nvSpPr>
          <p:cNvPr id="55" name="TextBox 55"/>
          <p:cNvSpPr txBox="1"/>
          <p:nvPr/>
        </p:nvSpPr>
        <p:spPr>
          <a:xfrm>
            <a:off x="10306744" y="5569429"/>
            <a:ext cx="3780012" cy="4766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méthode d’utilisation </a:t>
            </a:r>
          </a:p>
        </p:txBody>
      </p:sp>
      <p:sp>
        <p:nvSpPr>
          <p:cNvPr id="56" name="TextBox 56"/>
          <p:cNvSpPr txBox="1"/>
          <p:nvPr/>
        </p:nvSpPr>
        <p:spPr>
          <a:xfrm>
            <a:off x="10306744" y="4586949"/>
            <a:ext cx="287794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11682"/>
            <a:ext cx="18288000" cy="7975221"/>
          </a:xfrm>
          <a:custGeom>
            <a:avLst/>
            <a:gdLst/>
            <a:ahLst/>
            <a:cxnLst/>
            <a:rect l="l" t="t" r="r" b="b"/>
            <a:pathLst>
              <a:path w="18288000" h="7975221">
                <a:moveTo>
                  <a:pt x="0" y="0"/>
                </a:moveTo>
                <a:lnTo>
                  <a:pt x="18288000" y="0"/>
                </a:lnTo>
                <a:lnTo>
                  <a:pt x="18288000" y="7975221"/>
                </a:lnTo>
                <a:lnTo>
                  <a:pt x="0" y="7975221"/>
                </a:lnTo>
                <a:lnTo>
                  <a:pt x="0" y="0"/>
                </a:lnTo>
                <a:close/>
              </a:path>
            </a:pathLst>
          </a:custGeom>
          <a:blipFill>
            <a:blip r:embed="rId2"/>
            <a:stretch>
              <a:fillRect t="-17395" b="-11782"/>
            </a:stretch>
          </a:blipFill>
        </p:spPr>
      </p:sp>
      <p:grpSp>
        <p:nvGrpSpPr>
          <p:cNvPr id="3" name="Group 3"/>
          <p:cNvGrpSpPr/>
          <p:nvPr/>
        </p:nvGrpSpPr>
        <p:grpSpPr>
          <a:xfrm>
            <a:off x="1321840" y="1405213"/>
            <a:ext cx="6149118" cy="7213929"/>
            <a:chOff x="0" y="0"/>
            <a:chExt cx="8198824" cy="9618572"/>
          </a:xfrm>
        </p:grpSpPr>
        <p:pic>
          <p:nvPicPr>
            <p:cNvPr id="4" name="Picture 4"/>
            <p:cNvPicPr>
              <a:picLocks noChangeAspect="1"/>
            </p:cNvPicPr>
            <p:nvPr/>
          </p:nvPicPr>
          <p:blipFill>
            <a:blip r:embed="rId3"/>
            <a:srcRect t="10845" b="10845"/>
            <a:stretch>
              <a:fillRect/>
            </a:stretch>
          </p:blipFill>
          <p:spPr>
            <a:xfrm>
              <a:off x="0" y="0"/>
              <a:ext cx="8198824" cy="9618572"/>
            </a:xfrm>
            <a:prstGeom prst="rect">
              <a:avLst/>
            </a:prstGeom>
          </p:spPr>
        </p:pic>
      </p:grpSp>
      <p:grpSp>
        <p:nvGrpSpPr>
          <p:cNvPr id="5" name="Group 5"/>
          <p:cNvGrpSpPr/>
          <p:nvPr/>
        </p:nvGrpSpPr>
        <p:grpSpPr>
          <a:xfrm>
            <a:off x="200329" y="255048"/>
            <a:ext cx="1150165" cy="1150165"/>
            <a:chOff x="0" y="0"/>
            <a:chExt cx="1533554" cy="1533554"/>
          </a:xfrm>
        </p:grpSpPr>
        <p:sp>
          <p:nvSpPr>
            <p:cNvPr id="6" name="Freeform 6"/>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4">
                <a:alphaModFix amt="55000"/>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74918" y="174918"/>
              <a:ext cx="1183717" cy="118371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grpSp>
      <p:grpSp>
        <p:nvGrpSpPr>
          <p:cNvPr id="10" name="Group 10"/>
          <p:cNvGrpSpPr/>
          <p:nvPr/>
        </p:nvGrpSpPr>
        <p:grpSpPr>
          <a:xfrm>
            <a:off x="16860007" y="8823252"/>
            <a:ext cx="1150165" cy="1150165"/>
            <a:chOff x="0" y="0"/>
            <a:chExt cx="1533554" cy="1533554"/>
          </a:xfrm>
        </p:grpSpPr>
        <p:sp>
          <p:nvSpPr>
            <p:cNvPr id="11" name="Freeform 11"/>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4">
                <a:alphaModFix amt="55000"/>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174918" y="174918"/>
              <a:ext cx="1183717" cy="118371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sp>
          <p:nvSpPr>
            <p:cNvPr id="15" name="Freeform 15"/>
            <p:cNvSpPr/>
            <p:nvPr/>
          </p:nvSpPr>
          <p:spPr>
            <a:xfrm>
              <a:off x="548076" y="434808"/>
              <a:ext cx="457618" cy="684153"/>
            </a:xfrm>
            <a:custGeom>
              <a:avLst/>
              <a:gdLst/>
              <a:ahLst/>
              <a:cxnLst/>
              <a:rect l="l" t="t" r="r" b="b"/>
              <a:pathLst>
                <a:path w="457618" h="684153">
                  <a:moveTo>
                    <a:pt x="0" y="0"/>
                  </a:moveTo>
                  <a:lnTo>
                    <a:pt x="457618" y="0"/>
                  </a:lnTo>
                  <a:lnTo>
                    <a:pt x="457618" y="684154"/>
                  </a:lnTo>
                  <a:lnTo>
                    <a:pt x="0" y="6841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6" name="TextBox 16"/>
          <p:cNvSpPr txBox="1"/>
          <p:nvPr/>
        </p:nvSpPr>
        <p:spPr>
          <a:xfrm>
            <a:off x="7878076" y="1609323"/>
            <a:ext cx="710657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Introduction</a:t>
            </a:r>
          </a:p>
        </p:txBody>
      </p:sp>
      <p:sp>
        <p:nvSpPr>
          <p:cNvPr id="17" name="TextBox 17"/>
          <p:cNvSpPr txBox="1"/>
          <p:nvPr/>
        </p:nvSpPr>
        <p:spPr>
          <a:xfrm>
            <a:off x="7878076" y="2784626"/>
            <a:ext cx="9557014" cy="3423285"/>
          </a:xfrm>
          <a:prstGeom prst="rect">
            <a:avLst/>
          </a:prstGeom>
        </p:spPr>
        <p:txBody>
          <a:bodyPr lIns="0" tIns="0" rIns="0" bIns="0" rtlCol="0" anchor="t">
            <a:spAutoFit/>
          </a:bodyPr>
          <a:lstStyle/>
          <a:p>
            <a:pPr algn="l">
              <a:lnSpc>
                <a:spcPts val="2970"/>
              </a:lnSpc>
            </a:pPr>
            <a:r>
              <a:rPr lang="en-US" sz="3000">
                <a:solidFill>
                  <a:srgbClr val="1A1E44"/>
                </a:solidFill>
                <a:latin typeface="Kollektif"/>
                <a:ea typeface="Kollektif"/>
                <a:cs typeface="Kollektif"/>
                <a:sym typeface="Kollektif"/>
              </a:rPr>
              <a:t>La gestion des ressources bibliothécaires est essentielle pour garantir un accès efficace à la connaissance. Ce projet vise à développer une application avec Django pour optimiser la gestion des emprunts et retours de livres. Grâce à des fonctionnalités telles que l'ajout de nouveaux ouvrages, la gestion des emprunteurs, et la recherche par titre ou auteur, l'application propose une solution moderne pour faciliter le travail des bibliothécaires tout en améliorant l'expérience utilisateur.</a:t>
            </a:r>
          </a:p>
        </p:txBody>
      </p:sp>
      <p:sp>
        <p:nvSpPr>
          <p:cNvPr id="18" name="TextBox 18"/>
          <p:cNvSpPr txBox="1"/>
          <p:nvPr/>
        </p:nvSpPr>
        <p:spPr>
          <a:xfrm>
            <a:off x="8021449" y="7171960"/>
            <a:ext cx="9557014" cy="2036048"/>
          </a:xfrm>
          <a:prstGeom prst="rect">
            <a:avLst/>
          </a:prstGeom>
        </p:spPr>
        <p:txBody>
          <a:bodyPr lIns="0" tIns="0" rIns="0" bIns="0" rtlCol="0" anchor="t">
            <a:spAutoFit/>
          </a:bodyPr>
          <a:lstStyle/>
          <a:p>
            <a:pPr algn="l">
              <a:lnSpc>
                <a:spcPts val="3096"/>
              </a:lnSpc>
            </a:pPr>
            <a:r>
              <a:rPr lang="en-US" sz="3127">
                <a:solidFill>
                  <a:srgbClr val="FFFFFF"/>
                </a:solidFill>
                <a:latin typeface="Kollektif Bold"/>
                <a:ea typeface="Kollektif Bold"/>
                <a:cs typeface="Kollektif Bold"/>
                <a:sym typeface="Kollektif Bold"/>
              </a:rPr>
              <a:t>projet:  </a:t>
            </a:r>
            <a:r>
              <a:rPr lang="en-US" sz="3127">
                <a:solidFill>
                  <a:srgbClr val="FFFFFF"/>
                </a:solidFill>
                <a:latin typeface="Kollektif"/>
                <a:ea typeface="Kollektif"/>
                <a:cs typeface="Kollektif"/>
                <a:sym typeface="Kollektif"/>
              </a:rPr>
              <a:t>Développer une application pour gérer les emprunts et retours de livres dans une bibliothèque. Les fonctionnalités peuvent inclure l’ajout de nouveaux livres, la gestion des emprunteurs, et la recherche de livres par titre ou auteur. </a:t>
            </a:r>
          </a:p>
        </p:txBody>
      </p:sp>
      <p:sp>
        <p:nvSpPr>
          <p:cNvPr id="19" name="Freeform 19"/>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8"/>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5198" y="6754037"/>
            <a:ext cx="19458396" cy="3769529"/>
          </a:xfrm>
          <a:custGeom>
            <a:avLst/>
            <a:gdLst/>
            <a:ahLst/>
            <a:cxnLst/>
            <a:rect l="l" t="t" r="r" b="b"/>
            <a:pathLst>
              <a:path w="19458396" h="3769529">
                <a:moveTo>
                  <a:pt x="0" y="0"/>
                </a:moveTo>
                <a:lnTo>
                  <a:pt x="19458396" y="0"/>
                </a:lnTo>
                <a:lnTo>
                  <a:pt x="19458396" y="3769528"/>
                </a:lnTo>
                <a:lnTo>
                  <a:pt x="0" y="3769528"/>
                </a:lnTo>
                <a:lnTo>
                  <a:pt x="0" y="0"/>
                </a:lnTo>
                <a:close/>
              </a:path>
            </a:pathLst>
          </a:custGeom>
          <a:blipFill>
            <a:blip r:embed="rId2"/>
            <a:stretch>
              <a:fillRect t="-95396" b="-95396"/>
            </a:stretch>
          </a:blipFill>
        </p:spPr>
      </p:sp>
      <p:grpSp>
        <p:nvGrpSpPr>
          <p:cNvPr id="3" name="Group 3"/>
          <p:cNvGrpSpPr/>
          <p:nvPr/>
        </p:nvGrpSpPr>
        <p:grpSpPr>
          <a:xfrm>
            <a:off x="200329" y="255048"/>
            <a:ext cx="1150165" cy="1150165"/>
            <a:chOff x="0" y="0"/>
            <a:chExt cx="1533554" cy="1533554"/>
          </a:xfrm>
        </p:grpSpPr>
        <p:sp>
          <p:nvSpPr>
            <p:cNvPr id="4" name="Freeform 4"/>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74918" y="174918"/>
              <a:ext cx="1183717" cy="1183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grpSp>
      <p:grpSp>
        <p:nvGrpSpPr>
          <p:cNvPr id="8" name="Group 8"/>
          <p:cNvGrpSpPr/>
          <p:nvPr/>
        </p:nvGrpSpPr>
        <p:grpSpPr>
          <a:xfrm>
            <a:off x="16860007" y="8823252"/>
            <a:ext cx="1150165" cy="1150165"/>
            <a:chOff x="0" y="0"/>
            <a:chExt cx="1533554" cy="1533554"/>
          </a:xfrm>
        </p:grpSpPr>
        <p:sp>
          <p:nvSpPr>
            <p:cNvPr id="9" name="Freeform 9"/>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74918" y="174918"/>
              <a:ext cx="1183717" cy="11837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sp>
          <p:nvSpPr>
            <p:cNvPr id="13" name="Freeform 13"/>
            <p:cNvSpPr/>
            <p:nvPr/>
          </p:nvSpPr>
          <p:spPr>
            <a:xfrm>
              <a:off x="548076" y="434808"/>
              <a:ext cx="457618" cy="684153"/>
            </a:xfrm>
            <a:custGeom>
              <a:avLst/>
              <a:gdLst/>
              <a:ahLst/>
              <a:cxnLst/>
              <a:rect l="l" t="t" r="r" b="b"/>
              <a:pathLst>
                <a:path w="457618" h="684153">
                  <a:moveTo>
                    <a:pt x="0" y="0"/>
                  </a:moveTo>
                  <a:lnTo>
                    <a:pt x="457618" y="0"/>
                  </a:lnTo>
                  <a:lnTo>
                    <a:pt x="457618" y="684154"/>
                  </a:lnTo>
                  <a:lnTo>
                    <a:pt x="0" y="684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4" name="Group 14"/>
          <p:cNvGrpSpPr/>
          <p:nvPr/>
        </p:nvGrpSpPr>
        <p:grpSpPr>
          <a:xfrm>
            <a:off x="1705714" y="4830606"/>
            <a:ext cx="3960022" cy="3846862"/>
            <a:chOff x="0" y="0"/>
            <a:chExt cx="5280029" cy="5129149"/>
          </a:xfrm>
        </p:grpSpPr>
        <p:pic>
          <p:nvPicPr>
            <p:cNvPr id="15" name="Picture 15"/>
            <p:cNvPicPr>
              <a:picLocks noChangeAspect="1"/>
            </p:cNvPicPr>
            <p:nvPr/>
          </p:nvPicPr>
          <p:blipFill>
            <a:blip r:embed="rId7"/>
            <a:srcRect t="1428" b="1428"/>
            <a:stretch>
              <a:fillRect/>
            </a:stretch>
          </p:blipFill>
          <p:spPr>
            <a:xfrm>
              <a:off x="0" y="0"/>
              <a:ext cx="5280029" cy="5129149"/>
            </a:xfrm>
            <a:prstGeom prst="rect">
              <a:avLst/>
            </a:prstGeom>
          </p:spPr>
        </p:pic>
      </p:grpSp>
      <p:grpSp>
        <p:nvGrpSpPr>
          <p:cNvPr id="16" name="Group 16"/>
          <p:cNvGrpSpPr/>
          <p:nvPr/>
        </p:nvGrpSpPr>
        <p:grpSpPr>
          <a:xfrm>
            <a:off x="6991656" y="4830606"/>
            <a:ext cx="3960022" cy="3846862"/>
            <a:chOff x="0" y="0"/>
            <a:chExt cx="5280029" cy="5129149"/>
          </a:xfrm>
        </p:grpSpPr>
        <p:pic>
          <p:nvPicPr>
            <p:cNvPr id="17" name="Picture 17"/>
            <p:cNvPicPr>
              <a:picLocks noChangeAspect="1"/>
            </p:cNvPicPr>
            <p:nvPr/>
          </p:nvPicPr>
          <p:blipFill>
            <a:blip r:embed="rId8"/>
            <a:srcRect t="14322" b="14322"/>
            <a:stretch>
              <a:fillRect/>
            </a:stretch>
          </p:blipFill>
          <p:spPr>
            <a:xfrm>
              <a:off x="0" y="0"/>
              <a:ext cx="5280029" cy="5129149"/>
            </a:xfrm>
            <a:prstGeom prst="rect">
              <a:avLst/>
            </a:prstGeom>
          </p:spPr>
        </p:pic>
      </p:grpSp>
      <p:sp>
        <p:nvSpPr>
          <p:cNvPr id="20" name="Freeform 20"/>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9"/>
            <a:stretch>
              <a:fillRect/>
            </a:stretch>
          </a:blipFill>
        </p:spPr>
      </p:sp>
      <p:sp>
        <p:nvSpPr>
          <p:cNvPr id="21" name="TextBox 21"/>
          <p:cNvSpPr txBox="1"/>
          <p:nvPr/>
        </p:nvSpPr>
        <p:spPr>
          <a:xfrm>
            <a:off x="5590713" y="1207386"/>
            <a:ext cx="7106574" cy="971532"/>
          </a:xfrm>
          <a:prstGeom prst="rect">
            <a:avLst/>
          </a:prstGeom>
        </p:spPr>
        <p:txBody>
          <a:bodyPr lIns="0" tIns="0" rIns="0" bIns="0" rtlCol="0" anchor="t">
            <a:spAutoFit/>
          </a:bodyPr>
          <a:lstStyle/>
          <a:p>
            <a:pPr algn="ctr">
              <a:lnSpc>
                <a:spcPts val="6363"/>
              </a:lnSpc>
            </a:pPr>
            <a:r>
              <a:rPr lang="en-US" sz="6427">
                <a:solidFill>
                  <a:srgbClr val="1A1E44"/>
                </a:solidFill>
                <a:latin typeface="Kollektif Bold"/>
                <a:ea typeface="Kollektif Bold"/>
                <a:cs typeface="Kollektif Bold"/>
                <a:sym typeface="Kollektif Bold"/>
              </a:rPr>
              <a:t>Notre équipe</a:t>
            </a:r>
          </a:p>
        </p:txBody>
      </p:sp>
      <p:sp>
        <p:nvSpPr>
          <p:cNvPr id="22" name="TextBox 22"/>
          <p:cNvSpPr txBox="1"/>
          <p:nvPr/>
        </p:nvSpPr>
        <p:spPr>
          <a:xfrm>
            <a:off x="2886960" y="2502768"/>
            <a:ext cx="12572013" cy="1276715"/>
          </a:xfrm>
          <a:prstGeom prst="rect">
            <a:avLst/>
          </a:prstGeom>
        </p:spPr>
        <p:txBody>
          <a:bodyPr lIns="0" tIns="0" rIns="0" bIns="0" rtlCol="0" anchor="t">
            <a:spAutoFit/>
          </a:bodyPr>
          <a:lstStyle/>
          <a:p>
            <a:pPr algn="ctr">
              <a:lnSpc>
                <a:spcPts val="3195"/>
              </a:lnSpc>
            </a:pPr>
            <a:r>
              <a:rPr lang="en-US" sz="3227" dirty="0" err="1">
                <a:solidFill>
                  <a:srgbClr val="1A1E44"/>
                </a:solidFill>
                <a:latin typeface="Kollektif"/>
                <a:ea typeface="Kollektif"/>
                <a:cs typeface="Kollektif"/>
                <a:sym typeface="Kollektif"/>
              </a:rPr>
              <a:t>Rencontrez</a:t>
            </a:r>
            <a:r>
              <a:rPr lang="en-US" sz="3227" dirty="0">
                <a:solidFill>
                  <a:srgbClr val="1A1E44"/>
                </a:solidFill>
                <a:latin typeface="Kollektif"/>
                <a:ea typeface="Kollektif"/>
                <a:cs typeface="Kollektif"/>
                <a:sym typeface="Kollektif"/>
              </a:rPr>
              <a:t> les visages qui font de </a:t>
            </a:r>
            <a:r>
              <a:rPr lang="en-US" sz="3227" dirty="0" err="1">
                <a:solidFill>
                  <a:srgbClr val="1A1E44"/>
                </a:solidFill>
                <a:latin typeface="Kollektif"/>
                <a:ea typeface="Kollektif"/>
                <a:cs typeface="Kollektif"/>
                <a:sym typeface="Kollektif"/>
              </a:rPr>
              <a:t>notre</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équipe</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une</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communauté</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exceptionnelle</a:t>
            </a:r>
            <a:r>
              <a:rPr lang="en-US" sz="3227" dirty="0">
                <a:solidFill>
                  <a:srgbClr val="1A1E44"/>
                </a:solidFill>
                <a:latin typeface="Kollektif"/>
                <a:ea typeface="Kollektif"/>
                <a:cs typeface="Kollektif"/>
                <a:sym typeface="Kollektif"/>
              </a:rPr>
              <a:t>. Notre </a:t>
            </a:r>
            <a:r>
              <a:rPr lang="en-US" sz="3227" dirty="0" err="1">
                <a:solidFill>
                  <a:srgbClr val="1A1E44"/>
                </a:solidFill>
                <a:latin typeface="Kollektif"/>
                <a:ea typeface="Kollektif"/>
                <a:cs typeface="Kollektif"/>
                <a:sym typeface="Kollektif"/>
              </a:rPr>
              <a:t>équipe</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est</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composée</a:t>
            </a:r>
            <a:r>
              <a:rPr lang="en-US" sz="3227" dirty="0">
                <a:solidFill>
                  <a:srgbClr val="1A1E44"/>
                </a:solidFill>
                <a:latin typeface="Kollektif"/>
                <a:ea typeface="Kollektif"/>
                <a:cs typeface="Kollektif"/>
                <a:sym typeface="Kollektif"/>
              </a:rPr>
              <a:t> de </a:t>
            </a:r>
            <a:r>
              <a:rPr lang="en-US" sz="3227" dirty="0" err="1">
                <a:solidFill>
                  <a:srgbClr val="1A1E44"/>
                </a:solidFill>
                <a:latin typeface="Kollektif"/>
                <a:ea typeface="Kollektif"/>
                <a:cs typeface="Kollektif"/>
                <a:sym typeface="Kollektif"/>
              </a:rPr>
              <a:t>professionnels</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dévoués</a:t>
            </a:r>
            <a:r>
              <a:rPr lang="en-US" sz="3227" dirty="0">
                <a:solidFill>
                  <a:srgbClr val="1A1E44"/>
                </a:solidFill>
                <a:latin typeface="Kollektif"/>
                <a:ea typeface="Kollektif"/>
                <a:cs typeface="Kollektif"/>
                <a:sym typeface="Kollektif"/>
              </a:rPr>
              <a:t> et </a:t>
            </a:r>
            <a:r>
              <a:rPr lang="en-US" sz="3227" dirty="0" err="1">
                <a:solidFill>
                  <a:srgbClr val="1A1E44"/>
                </a:solidFill>
                <a:latin typeface="Kollektif"/>
                <a:ea typeface="Kollektif"/>
                <a:cs typeface="Kollektif"/>
                <a:sym typeface="Kollektif"/>
              </a:rPr>
              <a:t>talentueux</a:t>
            </a:r>
            <a:r>
              <a:rPr lang="en-US" sz="3227" dirty="0">
                <a:solidFill>
                  <a:srgbClr val="1A1E44"/>
                </a:solidFill>
                <a:latin typeface="Kollektif"/>
                <a:ea typeface="Kollektif"/>
                <a:cs typeface="Kollektif"/>
                <a:sym typeface="Kollektif"/>
              </a:rPr>
              <a:t>.</a:t>
            </a:r>
          </a:p>
        </p:txBody>
      </p:sp>
      <p:sp>
        <p:nvSpPr>
          <p:cNvPr id="23" name="TextBox 23"/>
          <p:cNvSpPr txBox="1"/>
          <p:nvPr/>
        </p:nvSpPr>
        <p:spPr>
          <a:xfrm>
            <a:off x="2058215" y="8900100"/>
            <a:ext cx="3255020" cy="645288"/>
          </a:xfrm>
          <a:prstGeom prst="rect">
            <a:avLst/>
          </a:prstGeom>
        </p:spPr>
        <p:txBody>
          <a:bodyPr lIns="0" tIns="0" rIns="0" bIns="0" rtlCol="0" anchor="t">
            <a:spAutoFit/>
          </a:bodyPr>
          <a:lstStyle/>
          <a:p>
            <a:pPr algn="ctr">
              <a:lnSpc>
                <a:spcPts val="5382"/>
              </a:lnSpc>
            </a:pPr>
            <a:r>
              <a:rPr lang="en-US" sz="3844">
                <a:solidFill>
                  <a:srgbClr val="FFFFFF"/>
                </a:solidFill>
                <a:latin typeface="Open Sans Bold"/>
                <a:ea typeface="Open Sans Bold"/>
                <a:cs typeface="Open Sans Bold"/>
                <a:sym typeface="Open Sans Bold"/>
              </a:rPr>
              <a:t>BAGA JOSEPH</a:t>
            </a:r>
          </a:p>
        </p:txBody>
      </p:sp>
      <p:sp>
        <p:nvSpPr>
          <p:cNvPr id="24" name="TextBox 24"/>
          <p:cNvSpPr txBox="1"/>
          <p:nvPr/>
        </p:nvSpPr>
        <p:spPr>
          <a:xfrm>
            <a:off x="6873274" y="8760627"/>
            <a:ext cx="4599384" cy="645288"/>
          </a:xfrm>
          <a:prstGeom prst="rect">
            <a:avLst/>
          </a:prstGeom>
        </p:spPr>
        <p:txBody>
          <a:bodyPr lIns="0" tIns="0" rIns="0" bIns="0" rtlCol="0" anchor="t">
            <a:spAutoFit/>
          </a:bodyPr>
          <a:lstStyle/>
          <a:p>
            <a:pPr algn="ctr">
              <a:lnSpc>
                <a:spcPts val="5382"/>
              </a:lnSpc>
            </a:pPr>
            <a:r>
              <a:rPr lang="en-US" sz="3844" dirty="0">
                <a:solidFill>
                  <a:srgbClr val="FFFFFF"/>
                </a:solidFill>
                <a:latin typeface="Open Sans Bold"/>
                <a:ea typeface="Open Sans Bold"/>
                <a:cs typeface="Open Sans Bold"/>
                <a:sym typeface="Open Sans Bold"/>
              </a:rPr>
              <a:t>ILBOUDO VANESSA</a:t>
            </a:r>
          </a:p>
        </p:txBody>
      </p:sp>
      <p:sp>
        <p:nvSpPr>
          <p:cNvPr id="25" name="TextBox 25"/>
          <p:cNvSpPr txBox="1"/>
          <p:nvPr/>
        </p:nvSpPr>
        <p:spPr>
          <a:xfrm>
            <a:off x="12005165" y="9166625"/>
            <a:ext cx="4771610" cy="692497"/>
          </a:xfrm>
          <a:prstGeom prst="rect">
            <a:avLst/>
          </a:prstGeom>
        </p:spPr>
        <p:txBody>
          <a:bodyPr wrap="square" lIns="0" tIns="0" rIns="0" bIns="0" rtlCol="0" anchor="t">
            <a:spAutoFit/>
          </a:bodyPr>
          <a:lstStyle/>
          <a:p>
            <a:pPr algn="ctr">
              <a:lnSpc>
                <a:spcPts val="5382"/>
              </a:lnSpc>
            </a:pPr>
            <a:r>
              <a:rPr lang="fr-FR" sz="3844" dirty="0">
                <a:solidFill>
                  <a:srgbClr val="FFFFFF"/>
                </a:solidFill>
                <a:latin typeface="Open Sans Bold"/>
                <a:ea typeface="Open Sans Bold"/>
                <a:cs typeface="Open Sans Bold"/>
                <a:sym typeface="Open Sans Bold"/>
              </a:rPr>
              <a:t>YAMEOGO MIKAEL</a:t>
            </a:r>
            <a:endParaRPr lang="en-US" sz="3844" dirty="0">
              <a:solidFill>
                <a:srgbClr val="FFFFFF"/>
              </a:solidFill>
              <a:latin typeface="Open Sans Bold"/>
              <a:ea typeface="Open Sans Bold"/>
              <a:cs typeface="Open Sans Bold"/>
              <a:sym typeface="Open Sans Bold"/>
            </a:endParaRPr>
          </a:p>
        </p:txBody>
      </p:sp>
      <p:pic>
        <p:nvPicPr>
          <p:cNvPr id="28" name="Imag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05165" y="4698044"/>
            <a:ext cx="4333862" cy="43360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8079" y="734791"/>
            <a:ext cx="4712775" cy="10535097"/>
          </a:xfrm>
          <a:custGeom>
            <a:avLst/>
            <a:gdLst/>
            <a:ahLst/>
            <a:cxnLst/>
            <a:rect l="l" t="t" r="r" b="b"/>
            <a:pathLst>
              <a:path w="4712775" h="10535097">
                <a:moveTo>
                  <a:pt x="0" y="0"/>
                </a:moveTo>
                <a:lnTo>
                  <a:pt x="4712775" y="0"/>
                </a:lnTo>
                <a:lnTo>
                  <a:pt x="4712775" y="10535097"/>
                </a:lnTo>
                <a:lnTo>
                  <a:pt x="0" y="10535097"/>
                </a:lnTo>
                <a:lnTo>
                  <a:pt x="0" y="0"/>
                </a:lnTo>
                <a:close/>
              </a:path>
            </a:pathLst>
          </a:custGeom>
          <a:blipFill>
            <a:blip r:embed="rId2"/>
            <a:stretch>
              <a:fillRect l="-96989" r="-393570" b="-48822"/>
            </a:stretch>
          </a:blipFill>
        </p:spPr>
      </p:sp>
      <p:grpSp>
        <p:nvGrpSpPr>
          <p:cNvPr id="3" name="Group 3"/>
          <p:cNvGrpSpPr/>
          <p:nvPr/>
        </p:nvGrpSpPr>
        <p:grpSpPr>
          <a:xfrm>
            <a:off x="15282896" y="9558043"/>
            <a:ext cx="1150165" cy="1150165"/>
            <a:chOff x="0" y="0"/>
            <a:chExt cx="1533554" cy="1533554"/>
          </a:xfrm>
        </p:grpSpPr>
        <p:sp>
          <p:nvSpPr>
            <p:cNvPr id="4" name="Freeform 4"/>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74918" y="174918"/>
              <a:ext cx="1183717" cy="1183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sp>
          <p:nvSpPr>
            <p:cNvPr id="8" name="Freeform 8"/>
            <p:cNvSpPr/>
            <p:nvPr/>
          </p:nvSpPr>
          <p:spPr>
            <a:xfrm>
              <a:off x="548076" y="434808"/>
              <a:ext cx="457618" cy="684153"/>
            </a:xfrm>
            <a:custGeom>
              <a:avLst/>
              <a:gdLst/>
              <a:ahLst/>
              <a:cxnLst/>
              <a:rect l="l" t="t" r="r" b="b"/>
              <a:pathLst>
                <a:path w="457618" h="684153">
                  <a:moveTo>
                    <a:pt x="0" y="0"/>
                  </a:moveTo>
                  <a:lnTo>
                    <a:pt x="457618" y="0"/>
                  </a:lnTo>
                  <a:lnTo>
                    <a:pt x="457618" y="684154"/>
                  </a:lnTo>
                  <a:lnTo>
                    <a:pt x="0" y="684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9" name="Freeform 9"/>
          <p:cNvSpPr/>
          <p:nvPr/>
        </p:nvSpPr>
        <p:spPr>
          <a:xfrm>
            <a:off x="2934696" y="5719043"/>
            <a:ext cx="13498365" cy="4567957"/>
          </a:xfrm>
          <a:custGeom>
            <a:avLst/>
            <a:gdLst/>
            <a:ahLst/>
            <a:cxnLst/>
            <a:rect l="l" t="t" r="r" b="b"/>
            <a:pathLst>
              <a:path w="13498365" h="4567957">
                <a:moveTo>
                  <a:pt x="0" y="0"/>
                </a:moveTo>
                <a:lnTo>
                  <a:pt x="13498365" y="0"/>
                </a:lnTo>
                <a:lnTo>
                  <a:pt x="13498365" y="4567957"/>
                </a:lnTo>
                <a:lnTo>
                  <a:pt x="0" y="4567957"/>
                </a:lnTo>
                <a:lnTo>
                  <a:pt x="0" y="0"/>
                </a:lnTo>
                <a:close/>
              </a:path>
            </a:pathLst>
          </a:custGeom>
          <a:blipFill>
            <a:blip r:embed="rId7"/>
            <a:stretch>
              <a:fillRect t="-33919" b="-6443"/>
            </a:stretch>
          </a:blipFill>
        </p:spPr>
      </p:sp>
      <p:sp>
        <p:nvSpPr>
          <p:cNvPr id="10" name="TextBox 10"/>
          <p:cNvSpPr txBox="1"/>
          <p:nvPr/>
        </p:nvSpPr>
        <p:spPr>
          <a:xfrm>
            <a:off x="3267852" y="1763491"/>
            <a:ext cx="710657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Objectifs</a:t>
            </a:r>
          </a:p>
        </p:txBody>
      </p:sp>
      <p:sp>
        <p:nvSpPr>
          <p:cNvPr id="11" name="TextBox 11"/>
          <p:cNvSpPr txBox="1"/>
          <p:nvPr/>
        </p:nvSpPr>
        <p:spPr>
          <a:xfrm>
            <a:off x="3267852" y="2842128"/>
            <a:ext cx="12590126" cy="28769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L'objectif de ce projet est de créer une solution numérique qui optimise la gestion d'une bibliothèque. En intégrant une plateforme intuitive et centralisée, nous visons à automatiser les processus clés, réduire les erreurs humaines, et améliorer l'accès aux ressources pour les utilisateurs. Cette application sera un outil essentiel pour moderniser la gestion des collections et offrir une expérience plus fluide à la fois pour les bibliothécaires et les usagers.</a:t>
            </a:r>
          </a:p>
        </p:txBody>
      </p:sp>
      <p:grpSp>
        <p:nvGrpSpPr>
          <p:cNvPr id="12" name="Group 12"/>
          <p:cNvGrpSpPr/>
          <p:nvPr/>
        </p:nvGrpSpPr>
        <p:grpSpPr>
          <a:xfrm>
            <a:off x="200329" y="255048"/>
            <a:ext cx="1150165" cy="1150165"/>
            <a:chOff x="0" y="0"/>
            <a:chExt cx="1533554" cy="1533554"/>
          </a:xfrm>
        </p:grpSpPr>
        <p:sp>
          <p:nvSpPr>
            <p:cNvPr id="13" name="Freeform 13"/>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74918" y="174918"/>
              <a:ext cx="1183717" cy="118371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grpSp>
      <p:sp>
        <p:nvSpPr>
          <p:cNvPr id="17" name="Freeform 17"/>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8"/>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88591" y="0"/>
            <a:ext cx="5184607" cy="10535097"/>
          </a:xfrm>
          <a:custGeom>
            <a:avLst/>
            <a:gdLst/>
            <a:ahLst/>
            <a:cxnLst/>
            <a:rect l="l" t="t" r="r" b="b"/>
            <a:pathLst>
              <a:path w="5184607" h="10535097">
                <a:moveTo>
                  <a:pt x="0" y="0"/>
                </a:moveTo>
                <a:lnTo>
                  <a:pt x="5184607" y="0"/>
                </a:lnTo>
                <a:lnTo>
                  <a:pt x="5184607" y="10535097"/>
                </a:lnTo>
                <a:lnTo>
                  <a:pt x="0" y="10535097"/>
                </a:lnTo>
                <a:lnTo>
                  <a:pt x="0" y="0"/>
                </a:lnTo>
                <a:close/>
              </a:path>
            </a:pathLst>
          </a:custGeom>
          <a:blipFill>
            <a:blip r:embed="rId2"/>
            <a:stretch>
              <a:fillRect l="-356063" r="-80752" b="-48822"/>
            </a:stretch>
          </a:blipFill>
        </p:spPr>
      </p:sp>
      <p:grpSp>
        <p:nvGrpSpPr>
          <p:cNvPr id="3" name="Group 3"/>
          <p:cNvGrpSpPr/>
          <p:nvPr/>
        </p:nvGrpSpPr>
        <p:grpSpPr>
          <a:xfrm>
            <a:off x="200329" y="255048"/>
            <a:ext cx="1150165" cy="1150165"/>
            <a:chOff x="0" y="0"/>
            <a:chExt cx="1533554" cy="1533554"/>
          </a:xfrm>
        </p:grpSpPr>
        <p:sp>
          <p:nvSpPr>
            <p:cNvPr id="4" name="Freeform 4"/>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74918" y="174918"/>
              <a:ext cx="1183717" cy="1183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grpSp>
      <p:grpSp>
        <p:nvGrpSpPr>
          <p:cNvPr id="8" name="Group 8"/>
          <p:cNvGrpSpPr/>
          <p:nvPr/>
        </p:nvGrpSpPr>
        <p:grpSpPr>
          <a:xfrm>
            <a:off x="16860007" y="8823252"/>
            <a:ext cx="1150165" cy="1150165"/>
            <a:chOff x="0" y="0"/>
            <a:chExt cx="1533554" cy="1533554"/>
          </a:xfrm>
        </p:grpSpPr>
        <p:sp>
          <p:nvSpPr>
            <p:cNvPr id="9" name="Freeform 9"/>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74918" y="174918"/>
              <a:ext cx="1183717" cy="11837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sp>
          <p:nvSpPr>
            <p:cNvPr id="13" name="Freeform 13"/>
            <p:cNvSpPr/>
            <p:nvPr/>
          </p:nvSpPr>
          <p:spPr>
            <a:xfrm>
              <a:off x="548076" y="434808"/>
              <a:ext cx="457618" cy="684153"/>
            </a:xfrm>
            <a:custGeom>
              <a:avLst/>
              <a:gdLst/>
              <a:ahLst/>
              <a:cxnLst/>
              <a:rect l="l" t="t" r="r" b="b"/>
              <a:pathLst>
                <a:path w="457618" h="684153">
                  <a:moveTo>
                    <a:pt x="0" y="0"/>
                  </a:moveTo>
                  <a:lnTo>
                    <a:pt x="457618" y="0"/>
                  </a:lnTo>
                  <a:lnTo>
                    <a:pt x="457618" y="684154"/>
                  </a:lnTo>
                  <a:lnTo>
                    <a:pt x="0" y="684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4" name="TextBox 14"/>
          <p:cNvSpPr txBox="1"/>
          <p:nvPr/>
        </p:nvSpPr>
        <p:spPr>
          <a:xfrm>
            <a:off x="775412" y="1980223"/>
            <a:ext cx="710657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Nos outils</a:t>
            </a:r>
          </a:p>
        </p:txBody>
      </p:sp>
      <p:pic>
        <p:nvPicPr>
          <p:cNvPr id="15" name="Picture 15"/>
          <p:cNvPicPr>
            <a:picLocks noChangeAspect="1"/>
          </p:cNvPicPr>
          <p:nvPr/>
        </p:nvPicPr>
        <p:blipFill>
          <a:blip r:embed="rId7"/>
          <a:stretch>
            <a:fillRect/>
          </a:stretch>
        </p:blipFill>
        <p:spPr>
          <a:xfrm>
            <a:off x="6176443" y="2080570"/>
            <a:ext cx="7751331" cy="8368540"/>
          </a:xfrm>
          <a:prstGeom prst="rect">
            <a:avLst/>
          </a:prstGeom>
        </p:spPr>
      </p:pic>
      <p:sp>
        <p:nvSpPr>
          <p:cNvPr id="16" name="TextBox 16"/>
          <p:cNvSpPr txBox="1"/>
          <p:nvPr/>
        </p:nvSpPr>
        <p:spPr>
          <a:xfrm>
            <a:off x="775412" y="3058861"/>
            <a:ext cx="5222653" cy="28769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Nous utilisons Django, Python, et SQLite pour créer des solutions efficaces et adaptées aux besoins actuels, tout en restant à l'avant-garde des tendances technologiques.</a:t>
            </a:r>
          </a:p>
        </p:txBody>
      </p:sp>
      <p:sp>
        <p:nvSpPr>
          <p:cNvPr id="17" name="Freeform 17"/>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8"/>
            <a:stretch>
              <a:fillRect/>
            </a:stretch>
          </a:blipFill>
        </p:spPr>
      </p:sp>
      <p:sp>
        <p:nvSpPr>
          <p:cNvPr id="18" name="Freeform 18"/>
          <p:cNvSpPr/>
          <p:nvPr/>
        </p:nvSpPr>
        <p:spPr>
          <a:xfrm>
            <a:off x="961523" y="6083305"/>
            <a:ext cx="1575639" cy="1567045"/>
          </a:xfrm>
          <a:custGeom>
            <a:avLst/>
            <a:gdLst/>
            <a:ahLst/>
            <a:cxnLst/>
            <a:rect l="l" t="t" r="r" b="b"/>
            <a:pathLst>
              <a:path w="1575639" h="1567045">
                <a:moveTo>
                  <a:pt x="0" y="0"/>
                </a:moveTo>
                <a:lnTo>
                  <a:pt x="1575639" y="0"/>
                </a:lnTo>
                <a:lnTo>
                  <a:pt x="1575639" y="1567045"/>
                </a:lnTo>
                <a:lnTo>
                  <a:pt x="0" y="1567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861304" y="7880520"/>
            <a:ext cx="1776078" cy="1736236"/>
          </a:xfrm>
          <a:custGeom>
            <a:avLst/>
            <a:gdLst/>
            <a:ahLst/>
            <a:cxnLst/>
            <a:rect l="l" t="t" r="r" b="b"/>
            <a:pathLst>
              <a:path w="1776078" h="1736236">
                <a:moveTo>
                  <a:pt x="0" y="0"/>
                </a:moveTo>
                <a:lnTo>
                  <a:pt x="1776077" y="0"/>
                </a:lnTo>
                <a:lnTo>
                  <a:pt x="1776077" y="1736236"/>
                </a:lnTo>
                <a:lnTo>
                  <a:pt x="0" y="1736236"/>
                </a:lnTo>
                <a:lnTo>
                  <a:pt x="0" y="0"/>
                </a:lnTo>
                <a:close/>
              </a:path>
            </a:pathLst>
          </a:custGeom>
          <a:blipFill>
            <a:blip r:embed="rId11"/>
            <a:stretch>
              <a:fillRect l="-1862" t="-3796" b="-404"/>
            </a:stretch>
          </a:blipFill>
        </p:spPr>
      </p:sp>
      <p:sp>
        <p:nvSpPr>
          <p:cNvPr id="20" name="Freeform 20"/>
          <p:cNvSpPr/>
          <p:nvPr/>
        </p:nvSpPr>
        <p:spPr>
          <a:xfrm>
            <a:off x="3562042" y="6676509"/>
            <a:ext cx="1533314" cy="2408024"/>
          </a:xfrm>
          <a:custGeom>
            <a:avLst/>
            <a:gdLst/>
            <a:ahLst/>
            <a:cxnLst/>
            <a:rect l="l" t="t" r="r" b="b"/>
            <a:pathLst>
              <a:path w="1533314" h="2408024">
                <a:moveTo>
                  <a:pt x="0" y="0"/>
                </a:moveTo>
                <a:lnTo>
                  <a:pt x="1533314" y="0"/>
                </a:lnTo>
                <a:lnTo>
                  <a:pt x="1533314" y="2408023"/>
                </a:lnTo>
                <a:lnTo>
                  <a:pt x="0" y="2408023"/>
                </a:lnTo>
                <a:lnTo>
                  <a:pt x="0" y="0"/>
                </a:lnTo>
                <a:close/>
              </a:path>
            </a:pathLst>
          </a:custGeom>
          <a:blipFill>
            <a:blip r:embed="rId1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64947" y="0"/>
            <a:ext cx="4908251" cy="10535097"/>
          </a:xfrm>
          <a:custGeom>
            <a:avLst/>
            <a:gdLst/>
            <a:ahLst/>
            <a:cxnLst/>
            <a:rect l="l" t="t" r="r" b="b"/>
            <a:pathLst>
              <a:path w="4908251" h="10535097">
                <a:moveTo>
                  <a:pt x="0" y="0"/>
                </a:moveTo>
                <a:lnTo>
                  <a:pt x="4908251" y="0"/>
                </a:lnTo>
                <a:lnTo>
                  <a:pt x="4908251" y="10535097"/>
                </a:lnTo>
                <a:lnTo>
                  <a:pt x="0" y="10535097"/>
                </a:lnTo>
                <a:lnTo>
                  <a:pt x="0" y="0"/>
                </a:lnTo>
                <a:close/>
              </a:path>
            </a:pathLst>
          </a:custGeom>
          <a:blipFill>
            <a:blip r:embed="rId2"/>
            <a:stretch>
              <a:fillRect l="-381741" r="-85298" b="-48822"/>
            </a:stretch>
          </a:blipFill>
        </p:spPr>
      </p:sp>
      <p:grpSp>
        <p:nvGrpSpPr>
          <p:cNvPr id="3" name="Group 3"/>
          <p:cNvGrpSpPr/>
          <p:nvPr/>
        </p:nvGrpSpPr>
        <p:grpSpPr>
          <a:xfrm>
            <a:off x="200329" y="255048"/>
            <a:ext cx="1150165" cy="1150165"/>
            <a:chOff x="0" y="0"/>
            <a:chExt cx="1533554" cy="1533554"/>
          </a:xfrm>
        </p:grpSpPr>
        <p:sp>
          <p:nvSpPr>
            <p:cNvPr id="4" name="Freeform 4"/>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74918" y="174918"/>
              <a:ext cx="1183717" cy="1183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grpSp>
      <p:grpSp>
        <p:nvGrpSpPr>
          <p:cNvPr id="8" name="Group 8"/>
          <p:cNvGrpSpPr/>
          <p:nvPr/>
        </p:nvGrpSpPr>
        <p:grpSpPr>
          <a:xfrm>
            <a:off x="16860007" y="8823252"/>
            <a:ext cx="1150165" cy="1150165"/>
            <a:chOff x="0" y="0"/>
            <a:chExt cx="1533554" cy="1533554"/>
          </a:xfrm>
        </p:grpSpPr>
        <p:sp>
          <p:nvSpPr>
            <p:cNvPr id="9" name="Freeform 9"/>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74918" y="174918"/>
              <a:ext cx="1183717" cy="11837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sp>
          <p:nvSpPr>
            <p:cNvPr id="13" name="Freeform 13"/>
            <p:cNvSpPr/>
            <p:nvPr/>
          </p:nvSpPr>
          <p:spPr>
            <a:xfrm>
              <a:off x="548076" y="434808"/>
              <a:ext cx="457618" cy="684153"/>
            </a:xfrm>
            <a:custGeom>
              <a:avLst/>
              <a:gdLst/>
              <a:ahLst/>
              <a:cxnLst/>
              <a:rect l="l" t="t" r="r" b="b"/>
              <a:pathLst>
                <a:path w="457618" h="684153">
                  <a:moveTo>
                    <a:pt x="0" y="0"/>
                  </a:moveTo>
                  <a:lnTo>
                    <a:pt x="457618" y="0"/>
                  </a:lnTo>
                  <a:lnTo>
                    <a:pt x="457618" y="684154"/>
                  </a:lnTo>
                  <a:lnTo>
                    <a:pt x="0" y="684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4" name="Group 14"/>
          <p:cNvGrpSpPr>
            <a:grpSpLocks noChangeAspect="1"/>
          </p:cNvGrpSpPr>
          <p:nvPr/>
        </p:nvGrpSpPr>
        <p:grpSpPr>
          <a:xfrm>
            <a:off x="11917481" y="1092238"/>
            <a:ext cx="4094931" cy="8102525"/>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4" name="Group 24"/>
          <p:cNvGrpSpPr/>
          <p:nvPr/>
        </p:nvGrpSpPr>
        <p:grpSpPr>
          <a:xfrm>
            <a:off x="775412" y="3523255"/>
            <a:ext cx="1143368" cy="114336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26" name="TextBox 26"/>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27" name="Group 27"/>
          <p:cNvGrpSpPr/>
          <p:nvPr/>
        </p:nvGrpSpPr>
        <p:grpSpPr>
          <a:xfrm>
            <a:off x="775412" y="5143500"/>
            <a:ext cx="1143368" cy="114336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29" name="TextBox 29"/>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30" name="Group 30"/>
          <p:cNvGrpSpPr/>
          <p:nvPr/>
        </p:nvGrpSpPr>
        <p:grpSpPr>
          <a:xfrm>
            <a:off x="775412" y="6763118"/>
            <a:ext cx="1143368" cy="1143368"/>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31"/>
            </a:solidFill>
          </p:spPr>
        </p:sp>
        <p:sp>
          <p:nvSpPr>
            <p:cNvPr id="32" name="TextBox 32"/>
            <p:cNvSpPr txBox="1"/>
            <p:nvPr/>
          </p:nvSpPr>
          <p:spPr>
            <a:xfrm>
              <a:off x="76200" y="-38100"/>
              <a:ext cx="660400" cy="774700"/>
            </a:xfrm>
            <a:prstGeom prst="rect">
              <a:avLst/>
            </a:prstGeom>
          </p:spPr>
          <p:txBody>
            <a:bodyPr lIns="50800" tIns="50800" rIns="50800" bIns="50800" rtlCol="0" anchor="ctr"/>
            <a:lstStyle/>
            <a:p>
              <a:pPr algn="ctr">
                <a:lnSpc>
                  <a:spcPts val="3599"/>
                </a:lnSpc>
              </a:pPr>
              <a:endParaRPr/>
            </a:p>
          </p:txBody>
        </p:sp>
      </p:grpSp>
      <p:grpSp>
        <p:nvGrpSpPr>
          <p:cNvPr id="33" name="Group 33"/>
          <p:cNvGrpSpPr/>
          <p:nvPr/>
        </p:nvGrpSpPr>
        <p:grpSpPr>
          <a:xfrm>
            <a:off x="12882475" y="4189617"/>
            <a:ext cx="2164944" cy="2164944"/>
            <a:chOff x="0" y="0"/>
            <a:chExt cx="2886592" cy="2886592"/>
          </a:xfrm>
        </p:grpSpPr>
        <p:sp>
          <p:nvSpPr>
            <p:cNvPr id="34" name="Freeform 34"/>
            <p:cNvSpPr/>
            <p:nvPr/>
          </p:nvSpPr>
          <p:spPr>
            <a:xfrm>
              <a:off x="0" y="0"/>
              <a:ext cx="2886592" cy="2886592"/>
            </a:xfrm>
            <a:custGeom>
              <a:avLst/>
              <a:gdLst/>
              <a:ahLst/>
              <a:cxnLst/>
              <a:rect l="l" t="t" r="r" b="b"/>
              <a:pathLst>
                <a:path w="2886592" h="2886592">
                  <a:moveTo>
                    <a:pt x="0" y="0"/>
                  </a:moveTo>
                  <a:lnTo>
                    <a:pt x="2886592" y="0"/>
                  </a:lnTo>
                  <a:lnTo>
                    <a:pt x="2886592" y="2886592"/>
                  </a:lnTo>
                  <a:lnTo>
                    <a:pt x="0" y="2886592"/>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35" name="Group 35"/>
            <p:cNvGrpSpPr/>
            <p:nvPr/>
          </p:nvGrpSpPr>
          <p:grpSpPr>
            <a:xfrm>
              <a:off x="329247" y="329247"/>
              <a:ext cx="2228098" cy="2228098"/>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7" name="TextBox 3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sp>
          <p:nvSpPr>
            <p:cNvPr id="38" name="Freeform 38"/>
            <p:cNvSpPr/>
            <p:nvPr/>
          </p:nvSpPr>
          <p:spPr>
            <a:xfrm>
              <a:off x="782656" y="725426"/>
              <a:ext cx="1321281" cy="1447979"/>
            </a:xfrm>
            <a:custGeom>
              <a:avLst/>
              <a:gdLst/>
              <a:ahLst/>
              <a:cxnLst/>
              <a:rect l="l" t="t" r="r" b="b"/>
              <a:pathLst>
                <a:path w="1321281" h="1447979">
                  <a:moveTo>
                    <a:pt x="0" y="0"/>
                  </a:moveTo>
                  <a:lnTo>
                    <a:pt x="1321280" y="0"/>
                  </a:lnTo>
                  <a:lnTo>
                    <a:pt x="1321280" y="1447979"/>
                  </a:lnTo>
                  <a:lnTo>
                    <a:pt x="0" y="14479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9" name="Freeform 39"/>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9"/>
            <a:stretch>
              <a:fillRect/>
            </a:stretch>
          </a:blipFill>
        </p:spPr>
      </p:sp>
      <p:sp>
        <p:nvSpPr>
          <p:cNvPr id="40" name="Freeform 40"/>
          <p:cNvSpPr/>
          <p:nvPr/>
        </p:nvSpPr>
        <p:spPr>
          <a:xfrm>
            <a:off x="12158353" y="1279761"/>
            <a:ext cx="3613187" cy="7668943"/>
          </a:xfrm>
          <a:custGeom>
            <a:avLst/>
            <a:gdLst/>
            <a:ahLst/>
            <a:cxnLst/>
            <a:rect l="l" t="t" r="r" b="b"/>
            <a:pathLst>
              <a:path w="3613187" h="7668943">
                <a:moveTo>
                  <a:pt x="0" y="0"/>
                </a:moveTo>
                <a:lnTo>
                  <a:pt x="3613187" y="0"/>
                </a:lnTo>
                <a:lnTo>
                  <a:pt x="3613187" y="7668943"/>
                </a:lnTo>
                <a:lnTo>
                  <a:pt x="0" y="7668943"/>
                </a:lnTo>
                <a:lnTo>
                  <a:pt x="0" y="0"/>
                </a:lnTo>
                <a:close/>
              </a:path>
            </a:pathLst>
          </a:custGeom>
          <a:blipFill>
            <a:blip r:embed="rId10"/>
            <a:stretch>
              <a:fillRect l="-1670" r="-1670" b="-2467"/>
            </a:stretch>
          </a:blipFill>
        </p:spPr>
      </p:sp>
      <p:sp>
        <p:nvSpPr>
          <p:cNvPr id="41" name="Freeform 41"/>
          <p:cNvSpPr/>
          <p:nvPr/>
        </p:nvSpPr>
        <p:spPr>
          <a:xfrm>
            <a:off x="904855" y="3651844"/>
            <a:ext cx="891279" cy="891279"/>
          </a:xfrm>
          <a:custGeom>
            <a:avLst/>
            <a:gdLst/>
            <a:ahLst/>
            <a:cxnLst/>
            <a:rect l="l" t="t" r="r" b="b"/>
            <a:pathLst>
              <a:path w="891279" h="891279">
                <a:moveTo>
                  <a:pt x="0" y="0"/>
                </a:moveTo>
                <a:lnTo>
                  <a:pt x="891279" y="0"/>
                </a:lnTo>
                <a:lnTo>
                  <a:pt x="891279" y="891279"/>
                </a:lnTo>
                <a:lnTo>
                  <a:pt x="0" y="8912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2" name="Freeform 42"/>
          <p:cNvSpPr/>
          <p:nvPr/>
        </p:nvSpPr>
        <p:spPr>
          <a:xfrm>
            <a:off x="952989" y="5238123"/>
            <a:ext cx="843145" cy="843145"/>
          </a:xfrm>
          <a:custGeom>
            <a:avLst/>
            <a:gdLst/>
            <a:ahLst/>
            <a:cxnLst/>
            <a:rect l="l" t="t" r="r" b="b"/>
            <a:pathLst>
              <a:path w="843145" h="843145">
                <a:moveTo>
                  <a:pt x="0" y="0"/>
                </a:moveTo>
                <a:lnTo>
                  <a:pt x="843145" y="0"/>
                </a:lnTo>
                <a:lnTo>
                  <a:pt x="843145" y="843145"/>
                </a:lnTo>
                <a:lnTo>
                  <a:pt x="0" y="84314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3" name="Freeform 43"/>
          <p:cNvSpPr/>
          <p:nvPr/>
        </p:nvSpPr>
        <p:spPr>
          <a:xfrm>
            <a:off x="904855" y="6864266"/>
            <a:ext cx="1042219" cy="1042219"/>
          </a:xfrm>
          <a:custGeom>
            <a:avLst/>
            <a:gdLst/>
            <a:ahLst/>
            <a:cxnLst/>
            <a:rect l="l" t="t" r="r" b="b"/>
            <a:pathLst>
              <a:path w="1042219" h="1042219">
                <a:moveTo>
                  <a:pt x="0" y="0"/>
                </a:moveTo>
                <a:lnTo>
                  <a:pt x="1042218" y="0"/>
                </a:lnTo>
                <a:lnTo>
                  <a:pt x="1042218" y="1042219"/>
                </a:lnTo>
                <a:lnTo>
                  <a:pt x="0" y="104221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4" name="TextBox 44"/>
          <p:cNvSpPr txBox="1"/>
          <p:nvPr/>
        </p:nvSpPr>
        <p:spPr>
          <a:xfrm>
            <a:off x="775412" y="1980223"/>
            <a:ext cx="710657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Les fonctionnalités</a:t>
            </a:r>
          </a:p>
        </p:txBody>
      </p:sp>
      <p:sp>
        <p:nvSpPr>
          <p:cNvPr id="45" name="TextBox 45"/>
          <p:cNvSpPr txBox="1"/>
          <p:nvPr/>
        </p:nvSpPr>
        <p:spPr>
          <a:xfrm>
            <a:off x="2220398" y="3661369"/>
            <a:ext cx="8431048" cy="87666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Gestion des livres : ajout et suivi des ouvrages, gestion des emprunts et retours.</a:t>
            </a:r>
          </a:p>
        </p:txBody>
      </p:sp>
      <p:sp>
        <p:nvSpPr>
          <p:cNvPr id="46" name="TextBox 46"/>
          <p:cNvSpPr txBox="1"/>
          <p:nvPr/>
        </p:nvSpPr>
        <p:spPr>
          <a:xfrm>
            <a:off x="2220398" y="5281614"/>
            <a:ext cx="8431048" cy="12767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Administration des utilisateurs : création de comptes, gestion des emprunteurs et de leurs emprunts.</a:t>
            </a:r>
          </a:p>
        </p:txBody>
      </p:sp>
      <p:sp>
        <p:nvSpPr>
          <p:cNvPr id="47" name="TextBox 47"/>
          <p:cNvSpPr txBox="1"/>
          <p:nvPr/>
        </p:nvSpPr>
        <p:spPr>
          <a:xfrm>
            <a:off x="2220398" y="6901231"/>
            <a:ext cx="8431048" cy="1276715"/>
          </a:xfrm>
          <a:prstGeom prst="rect">
            <a:avLst/>
          </a:prstGeom>
        </p:spPr>
        <p:txBody>
          <a:bodyPr lIns="0" tIns="0" rIns="0" bIns="0" rtlCol="0" anchor="t">
            <a:spAutoFit/>
          </a:bodyPr>
          <a:lstStyle/>
          <a:p>
            <a:pPr algn="l">
              <a:lnSpc>
                <a:spcPts val="3195"/>
              </a:lnSpc>
            </a:pPr>
            <a:r>
              <a:rPr lang="en-US" sz="3227">
                <a:solidFill>
                  <a:srgbClr val="1A1E44"/>
                </a:solidFill>
                <a:latin typeface="Kollektif"/>
                <a:ea typeface="Kollektif"/>
                <a:cs typeface="Kollektif"/>
                <a:sym typeface="Kollektif"/>
              </a:rPr>
              <a:t>Recherche et consultation : accès facile aux livres disponibles, recherche par titre ou auteur.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98983" y="0"/>
            <a:ext cx="8182798" cy="10535097"/>
          </a:xfrm>
          <a:custGeom>
            <a:avLst/>
            <a:gdLst/>
            <a:ahLst/>
            <a:cxnLst/>
            <a:rect l="l" t="t" r="r" b="b"/>
            <a:pathLst>
              <a:path w="8182798" h="10535097">
                <a:moveTo>
                  <a:pt x="0" y="0"/>
                </a:moveTo>
                <a:lnTo>
                  <a:pt x="8182798" y="0"/>
                </a:lnTo>
                <a:lnTo>
                  <a:pt x="8182798" y="10535097"/>
                </a:lnTo>
                <a:lnTo>
                  <a:pt x="0" y="10535097"/>
                </a:lnTo>
                <a:lnTo>
                  <a:pt x="0" y="0"/>
                </a:lnTo>
                <a:close/>
              </a:path>
            </a:pathLst>
          </a:custGeom>
          <a:blipFill>
            <a:blip r:embed="rId2"/>
            <a:stretch>
              <a:fillRect l="-188960" r="-51164" b="-48822"/>
            </a:stretch>
          </a:blipFill>
        </p:spPr>
      </p:sp>
      <p:sp>
        <p:nvSpPr>
          <p:cNvPr id="3" name="Freeform 3"/>
          <p:cNvSpPr/>
          <p:nvPr/>
        </p:nvSpPr>
        <p:spPr>
          <a:xfrm>
            <a:off x="200329" y="255048"/>
            <a:ext cx="1150165" cy="1150165"/>
          </a:xfrm>
          <a:custGeom>
            <a:avLst/>
            <a:gdLst/>
            <a:ahLst/>
            <a:cxnLst/>
            <a:rect l="l" t="t" r="r" b="b"/>
            <a:pathLst>
              <a:path w="1150165" h="1150165">
                <a:moveTo>
                  <a:pt x="0" y="0"/>
                </a:moveTo>
                <a:lnTo>
                  <a:pt x="1150165" y="0"/>
                </a:lnTo>
                <a:lnTo>
                  <a:pt x="1150165" y="1150165"/>
                </a:lnTo>
                <a:lnTo>
                  <a:pt x="0" y="1150165"/>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6860007" y="8823252"/>
            <a:ext cx="1150165" cy="1150165"/>
            <a:chOff x="0" y="0"/>
            <a:chExt cx="1533554" cy="1533554"/>
          </a:xfrm>
        </p:grpSpPr>
        <p:sp>
          <p:nvSpPr>
            <p:cNvPr id="5" name="Freeform 5"/>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74918" y="174918"/>
              <a:ext cx="1183717" cy="11837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sp>
          <p:nvSpPr>
            <p:cNvPr id="9" name="Freeform 9"/>
            <p:cNvSpPr/>
            <p:nvPr/>
          </p:nvSpPr>
          <p:spPr>
            <a:xfrm>
              <a:off x="548076" y="434808"/>
              <a:ext cx="457618" cy="684153"/>
            </a:xfrm>
            <a:custGeom>
              <a:avLst/>
              <a:gdLst/>
              <a:ahLst/>
              <a:cxnLst/>
              <a:rect l="l" t="t" r="r" b="b"/>
              <a:pathLst>
                <a:path w="457618" h="684153">
                  <a:moveTo>
                    <a:pt x="0" y="0"/>
                  </a:moveTo>
                  <a:lnTo>
                    <a:pt x="457618" y="0"/>
                  </a:lnTo>
                  <a:lnTo>
                    <a:pt x="457618" y="684154"/>
                  </a:lnTo>
                  <a:lnTo>
                    <a:pt x="0" y="684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0" name="Freeform 10"/>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7"/>
            <a:stretch>
              <a:fillRect/>
            </a:stretch>
          </a:blipFill>
        </p:spPr>
      </p:sp>
      <p:sp>
        <p:nvSpPr>
          <p:cNvPr id="11" name="Freeform 11"/>
          <p:cNvSpPr/>
          <p:nvPr/>
        </p:nvSpPr>
        <p:spPr>
          <a:xfrm>
            <a:off x="9112086" y="1639711"/>
            <a:ext cx="7004110" cy="4666488"/>
          </a:xfrm>
          <a:custGeom>
            <a:avLst/>
            <a:gdLst/>
            <a:ahLst/>
            <a:cxnLst/>
            <a:rect l="l" t="t" r="r" b="b"/>
            <a:pathLst>
              <a:path w="7004110" h="4666488">
                <a:moveTo>
                  <a:pt x="0" y="0"/>
                </a:moveTo>
                <a:lnTo>
                  <a:pt x="7004110" y="0"/>
                </a:lnTo>
                <a:lnTo>
                  <a:pt x="7004110" y="4666488"/>
                </a:lnTo>
                <a:lnTo>
                  <a:pt x="0" y="4666488"/>
                </a:lnTo>
                <a:lnTo>
                  <a:pt x="0" y="0"/>
                </a:lnTo>
                <a:close/>
              </a:path>
            </a:pathLst>
          </a:custGeom>
          <a:blipFill>
            <a:blip r:embed="rId8"/>
            <a:stretch>
              <a:fillRect/>
            </a:stretch>
          </a:blipFill>
        </p:spPr>
      </p:sp>
      <p:sp>
        <p:nvSpPr>
          <p:cNvPr id="12" name="Freeform 12"/>
          <p:cNvSpPr/>
          <p:nvPr/>
        </p:nvSpPr>
        <p:spPr>
          <a:xfrm>
            <a:off x="7751992" y="702355"/>
            <a:ext cx="11673191" cy="8229600"/>
          </a:xfrm>
          <a:custGeom>
            <a:avLst/>
            <a:gdLst/>
            <a:ahLst/>
            <a:cxnLst/>
            <a:rect l="l" t="t" r="r" b="b"/>
            <a:pathLst>
              <a:path w="11673191" h="8229600">
                <a:moveTo>
                  <a:pt x="0" y="0"/>
                </a:moveTo>
                <a:lnTo>
                  <a:pt x="11673191" y="0"/>
                </a:lnTo>
                <a:lnTo>
                  <a:pt x="11673191" y="8229600"/>
                </a:lnTo>
                <a:lnTo>
                  <a:pt x="0" y="8229600"/>
                </a:lnTo>
                <a:lnTo>
                  <a:pt x="0" y="0"/>
                </a:lnTo>
                <a:close/>
              </a:path>
            </a:pathLst>
          </a:custGeom>
          <a:blipFill>
            <a:blip r:embed="rId9"/>
            <a:stretch>
              <a:fillRect/>
            </a:stretch>
          </a:blipFill>
        </p:spPr>
      </p:sp>
      <p:sp>
        <p:nvSpPr>
          <p:cNvPr id="13" name="Freeform 13"/>
          <p:cNvSpPr/>
          <p:nvPr/>
        </p:nvSpPr>
        <p:spPr>
          <a:xfrm>
            <a:off x="9606151" y="1765163"/>
            <a:ext cx="8099352" cy="5239983"/>
          </a:xfrm>
          <a:custGeom>
            <a:avLst/>
            <a:gdLst/>
            <a:ahLst/>
            <a:cxnLst/>
            <a:rect l="l" t="t" r="r" b="b"/>
            <a:pathLst>
              <a:path w="8099352" h="5239983">
                <a:moveTo>
                  <a:pt x="0" y="0"/>
                </a:moveTo>
                <a:lnTo>
                  <a:pt x="8099352" y="0"/>
                </a:lnTo>
                <a:lnTo>
                  <a:pt x="8099352" y="5239983"/>
                </a:lnTo>
                <a:lnTo>
                  <a:pt x="0" y="5239983"/>
                </a:lnTo>
                <a:lnTo>
                  <a:pt x="0" y="0"/>
                </a:lnTo>
                <a:close/>
              </a:path>
            </a:pathLst>
          </a:custGeom>
          <a:blipFill>
            <a:blip r:embed="rId10"/>
            <a:stretch>
              <a:fillRect l="-17838" t="-168" r="-21158" b="-3738"/>
            </a:stretch>
          </a:blipFill>
        </p:spPr>
      </p:sp>
      <p:sp>
        <p:nvSpPr>
          <p:cNvPr id="14" name="Freeform 14"/>
          <p:cNvSpPr/>
          <p:nvPr/>
        </p:nvSpPr>
        <p:spPr>
          <a:xfrm>
            <a:off x="9345069" y="1980223"/>
            <a:ext cx="7004110" cy="5024923"/>
          </a:xfrm>
          <a:custGeom>
            <a:avLst/>
            <a:gdLst/>
            <a:ahLst/>
            <a:cxnLst/>
            <a:rect l="l" t="t" r="r" b="b"/>
            <a:pathLst>
              <a:path w="7004110" h="5024923">
                <a:moveTo>
                  <a:pt x="0" y="0"/>
                </a:moveTo>
                <a:lnTo>
                  <a:pt x="7004110" y="0"/>
                </a:lnTo>
                <a:lnTo>
                  <a:pt x="7004110" y="5024923"/>
                </a:lnTo>
                <a:lnTo>
                  <a:pt x="0" y="5024923"/>
                </a:lnTo>
                <a:lnTo>
                  <a:pt x="0" y="0"/>
                </a:lnTo>
                <a:close/>
              </a:path>
            </a:pathLst>
          </a:custGeom>
          <a:blipFill>
            <a:blip r:embed="rId8"/>
            <a:stretch>
              <a:fillRect l="-3840" r="-3840"/>
            </a:stretch>
          </a:blipFill>
        </p:spPr>
      </p:sp>
      <p:sp>
        <p:nvSpPr>
          <p:cNvPr id="15" name="Freeform 15"/>
          <p:cNvSpPr/>
          <p:nvPr/>
        </p:nvSpPr>
        <p:spPr>
          <a:xfrm>
            <a:off x="11057402" y="3151608"/>
            <a:ext cx="1329682" cy="2798393"/>
          </a:xfrm>
          <a:custGeom>
            <a:avLst/>
            <a:gdLst/>
            <a:ahLst/>
            <a:cxnLst/>
            <a:rect l="l" t="t" r="r" b="b"/>
            <a:pathLst>
              <a:path w="1329682" h="2798393">
                <a:moveTo>
                  <a:pt x="0" y="0"/>
                </a:moveTo>
                <a:lnTo>
                  <a:pt x="1329682" y="0"/>
                </a:lnTo>
                <a:lnTo>
                  <a:pt x="1329682" y="2798393"/>
                </a:lnTo>
                <a:lnTo>
                  <a:pt x="0" y="2798393"/>
                </a:lnTo>
                <a:lnTo>
                  <a:pt x="0" y="0"/>
                </a:lnTo>
                <a:close/>
              </a:path>
            </a:pathLst>
          </a:custGeom>
          <a:blipFill>
            <a:blip r:embed="rId11"/>
            <a:stretch>
              <a:fillRect/>
            </a:stretch>
          </a:blipFill>
        </p:spPr>
      </p:sp>
      <p:sp>
        <p:nvSpPr>
          <p:cNvPr id="16" name="TextBox 16"/>
          <p:cNvSpPr txBox="1"/>
          <p:nvPr/>
        </p:nvSpPr>
        <p:spPr>
          <a:xfrm>
            <a:off x="775412" y="1980223"/>
            <a:ext cx="7106574" cy="971532"/>
          </a:xfrm>
          <a:prstGeom prst="rect">
            <a:avLst/>
          </a:prstGeom>
        </p:spPr>
        <p:txBody>
          <a:bodyPr lIns="0" tIns="0" rIns="0" bIns="0" rtlCol="0" anchor="t">
            <a:spAutoFit/>
          </a:bodyPr>
          <a:lstStyle/>
          <a:p>
            <a:pPr algn="l">
              <a:lnSpc>
                <a:spcPts val="6363"/>
              </a:lnSpc>
            </a:pPr>
            <a:r>
              <a:rPr lang="en-US" sz="6427">
                <a:solidFill>
                  <a:srgbClr val="1A1E44"/>
                </a:solidFill>
                <a:latin typeface="Kollektif Bold"/>
                <a:ea typeface="Kollektif Bold"/>
                <a:cs typeface="Kollektif Bold"/>
                <a:sym typeface="Kollektif Bold"/>
              </a:rPr>
              <a:t>Notre Application</a:t>
            </a:r>
          </a:p>
        </p:txBody>
      </p:sp>
      <p:sp>
        <p:nvSpPr>
          <p:cNvPr id="17" name="TextBox 17"/>
          <p:cNvSpPr txBox="1"/>
          <p:nvPr/>
        </p:nvSpPr>
        <p:spPr>
          <a:xfrm>
            <a:off x="775412" y="3058861"/>
            <a:ext cx="6623255" cy="4877165"/>
          </a:xfrm>
          <a:prstGeom prst="rect">
            <a:avLst/>
          </a:prstGeom>
        </p:spPr>
        <p:txBody>
          <a:bodyPr lIns="0" tIns="0" rIns="0" bIns="0" rtlCol="0" anchor="t">
            <a:spAutoFit/>
          </a:bodyPr>
          <a:lstStyle/>
          <a:p>
            <a:pPr algn="l">
              <a:lnSpc>
                <a:spcPts val="3195"/>
              </a:lnSpc>
            </a:pPr>
            <a:r>
              <a:rPr lang="en-US" sz="3227" dirty="0">
                <a:solidFill>
                  <a:srgbClr val="1A1E44"/>
                </a:solidFill>
                <a:latin typeface="Kollektif"/>
                <a:ea typeface="Kollektif"/>
                <a:cs typeface="Kollektif"/>
                <a:sym typeface="Kollektif"/>
              </a:rPr>
              <a:t>Nous </a:t>
            </a:r>
            <a:r>
              <a:rPr lang="en-US" sz="3227" dirty="0" err="1">
                <a:solidFill>
                  <a:srgbClr val="1A1E44"/>
                </a:solidFill>
                <a:latin typeface="Kollektif"/>
                <a:ea typeface="Kollektif"/>
                <a:cs typeface="Kollektif"/>
                <a:sym typeface="Kollektif"/>
              </a:rPr>
              <a:t>offrons</a:t>
            </a:r>
            <a:r>
              <a:rPr lang="en-US" sz="3227" dirty="0">
                <a:solidFill>
                  <a:srgbClr val="1A1E44"/>
                </a:solidFill>
                <a:latin typeface="Kollektif"/>
                <a:ea typeface="Kollektif"/>
                <a:cs typeface="Kollektif"/>
                <a:sym typeface="Kollektif"/>
              </a:rPr>
              <a:t> aux </a:t>
            </a:r>
            <a:r>
              <a:rPr lang="en-US" sz="3227" dirty="0" err="1">
                <a:solidFill>
                  <a:srgbClr val="1A1E44"/>
                </a:solidFill>
                <a:latin typeface="Kollektif"/>
                <a:ea typeface="Kollektif"/>
                <a:cs typeface="Kollektif"/>
                <a:sym typeface="Kollektif"/>
              </a:rPr>
              <a:t>bibliothèques</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une</a:t>
            </a:r>
            <a:r>
              <a:rPr lang="en-US" sz="3227" dirty="0">
                <a:solidFill>
                  <a:srgbClr val="1A1E44"/>
                </a:solidFill>
                <a:latin typeface="Kollektif"/>
                <a:ea typeface="Kollektif"/>
                <a:cs typeface="Kollektif"/>
                <a:sym typeface="Kollektif"/>
              </a:rPr>
              <a:t> solution </a:t>
            </a:r>
            <a:r>
              <a:rPr lang="en-US" sz="3227" dirty="0" err="1">
                <a:solidFill>
                  <a:srgbClr val="1A1E44"/>
                </a:solidFill>
                <a:latin typeface="Kollektif"/>
                <a:ea typeface="Kollektif"/>
                <a:cs typeface="Kollektif"/>
                <a:sym typeface="Kollektif"/>
              </a:rPr>
              <a:t>innovante</a:t>
            </a:r>
            <a:r>
              <a:rPr lang="en-US" sz="3227" dirty="0">
                <a:solidFill>
                  <a:srgbClr val="1A1E44"/>
                </a:solidFill>
                <a:latin typeface="Kollektif"/>
                <a:ea typeface="Kollektif"/>
                <a:cs typeface="Kollektif"/>
                <a:sym typeface="Kollektif"/>
              </a:rPr>
              <a:t> pour </a:t>
            </a:r>
            <a:r>
              <a:rPr lang="en-US" sz="3227" dirty="0" err="1">
                <a:solidFill>
                  <a:srgbClr val="1A1E44"/>
                </a:solidFill>
                <a:latin typeface="Kollektif"/>
                <a:ea typeface="Kollektif"/>
                <a:cs typeface="Kollektif"/>
                <a:sym typeface="Kollektif"/>
              </a:rPr>
              <a:t>optimiser</a:t>
            </a:r>
            <a:r>
              <a:rPr lang="en-US" sz="3227" dirty="0">
                <a:solidFill>
                  <a:srgbClr val="1A1E44"/>
                </a:solidFill>
                <a:latin typeface="Kollektif"/>
                <a:ea typeface="Kollektif"/>
                <a:cs typeface="Kollektif"/>
                <a:sym typeface="Kollektif"/>
              </a:rPr>
              <a:t> la gestion de </a:t>
            </a:r>
            <a:r>
              <a:rPr lang="en-US" sz="3227" dirty="0" err="1">
                <a:solidFill>
                  <a:srgbClr val="1A1E44"/>
                </a:solidFill>
                <a:latin typeface="Kollektif"/>
                <a:ea typeface="Kollektif"/>
                <a:cs typeface="Kollektif"/>
                <a:sym typeface="Kollektif"/>
              </a:rPr>
              <a:t>leurs</a:t>
            </a:r>
            <a:r>
              <a:rPr lang="en-US" sz="3227" dirty="0">
                <a:solidFill>
                  <a:srgbClr val="1A1E44"/>
                </a:solidFill>
                <a:latin typeface="Kollektif"/>
                <a:ea typeface="Kollektif"/>
                <a:cs typeface="Kollektif"/>
                <a:sym typeface="Kollektif"/>
              </a:rPr>
              <a:t> collections et de </a:t>
            </a:r>
            <a:r>
              <a:rPr lang="en-US" sz="3227" dirty="0" err="1">
                <a:solidFill>
                  <a:srgbClr val="1A1E44"/>
                </a:solidFill>
                <a:latin typeface="Kollektif"/>
                <a:ea typeface="Kollektif"/>
                <a:cs typeface="Kollektif"/>
                <a:sym typeface="Kollektif"/>
              </a:rPr>
              <a:t>leurs</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utilisateurs</a:t>
            </a:r>
            <a:r>
              <a:rPr lang="en-US" sz="3227" dirty="0">
                <a:solidFill>
                  <a:srgbClr val="1A1E44"/>
                </a:solidFill>
                <a:latin typeface="Kollektif"/>
                <a:ea typeface="Kollektif"/>
                <a:cs typeface="Kollektif"/>
                <a:sym typeface="Kollektif"/>
              </a:rPr>
              <a:t>.</a:t>
            </a:r>
          </a:p>
          <a:p>
            <a:pPr algn="l">
              <a:lnSpc>
                <a:spcPts val="3195"/>
              </a:lnSpc>
            </a:pPr>
            <a:endParaRPr lang="en-US" sz="3227" dirty="0">
              <a:solidFill>
                <a:srgbClr val="1A1E44"/>
              </a:solidFill>
              <a:latin typeface="Kollektif"/>
              <a:ea typeface="Kollektif"/>
              <a:cs typeface="Kollektif"/>
              <a:sym typeface="Kollektif"/>
            </a:endParaRPr>
          </a:p>
          <a:p>
            <a:pPr algn="l">
              <a:lnSpc>
                <a:spcPts val="3195"/>
              </a:lnSpc>
            </a:pPr>
            <a:r>
              <a:rPr lang="en-US" sz="3227" dirty="0">
                <a:solidFill>
                  <a:srgbClr val="1A1E44"/>
                </a:solidFill>
                <a:latin typeface="Kollektif"/>
                <a:ea typeface="Kollektif"/>
                <a:cs typeface="Kollektif"/>
                <a:sym typeface="Kollektif"/>
              </a:rPr>
              <a:t>Notre application </a:t>
            </a:r>
            <a:r>
              <a:rPr lang="en-US" sz="3227" dirty="0" err="1">
                <a:solidFill>
                  <a:srgbClr val="1A1E44"/>
                </a:solidFill>
                <a:latin typeface="Kollektif"/>
                <a:ea typeface="Kollektif"/>
                <a:cs typeface="Kollektif"/>
                <a:sym typeface="Kollektif"/>
              </a:rPr>
              <a:t>inclut</a:t>
            </a:r>
            <a:r>
              <a:rPr lang="en-US" sz="3227" dirty="0">
                <a:solidFill>
                  <a:srgbClr val="1A1E44"/>
                </a:solidFill>
                <a:latin typeface="Kollektif"/>
                <a:ea typeface="Kollektif"/>
                <a:cs typeface="Kollektif"/>
                <a:sym typeface="Kollektif"/>
              </a:rPr>
              <a:t> un </a:t>
            </a:r>
            <a:r>
              <a:rPr lang="en-US" sz="3227" dirty="0" err="1">
                <a:solidFill>
                  <a:srgbClr val="1A1E44"/>
                </a:solidFill>
                <a:latin typeface="Kollektif"/>
                <a:ea typeface="Kollektif"/>
                <a:cs typeface="Kollektif"/>
                <a:sym typeface="Kollektif"/>
              </a:rPr>
              <a:t>système</a:t>
            </a:r>
            <a:r>
              <a:rPr lang="en-US" sz="3227" dirty="0">
                <a:solidFill>
                  <a:srgbClr val="1A1E44"/>
                </a:solidFill>
                <a:latin typeface="Kollektif"/>
                <a:ea typeface="Kollektif"/>
                <a:cs typeface="Kollektif"/>
                <a:sym typeface="Kollektif"/>
              </a:rPr>
              <a:t> de gestion des </a:t>
            </a:r>
            <a:r>
              <a:rPr lang="en-US" sz="3227" dirty="0" err="1">
                <a:solidFill>
                  <a:srgbClr val="1A1E44"/>
                </a:solidFill>
                <a:latin typeface="Kollektif"/>
                <a:ea typeface="Kollektif"/>
                <a:cs typeface="Kollektif"/>
                <a:sym typeface="Kollektif"/>
              </a:rPr>
              <a:t>emprunts</a:t>
            </a:r>
            <a:r>
              <a:rPr lang="en-US" sz="3227" dirty="0">
                <a:solidFill>
                  <a:srgbClr val="1A1E44"/>
                </a:solidFill>
                <a:latin typeface="Kollektif"/>
                <a:ea typeface="Kollektif"/>
                <a:cs typeface="Kollektif"/>
                <a:sym typeface="Kollektif"/>
              </a:rPr>
              <a:t> et retours, un </a:t>
            </a:r>
            <a:r>
              <a:rPr lang="en-US" sz="3227" dirty="0" err="1">
                <a:solidFill>
                  <a:srgbClr val="1A1E44"/>
                </a:solidFill>
                <a:latin typeface="Kollektif"/>
                <a:ea typeface="Kollektif"/>
                <a:cs typeface="Kollektif"/>
                <a:sym typeface="Kollektif"/>
              </a:rPr>
              <a:t>outil</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d'administration</a:t>
            </a:r>
            <a:r>
              <a:rPr lang="en-US" sz="3227" dirty="0">
                <a:solidFill>
                  <a:srgbClr val="1A1E44"/>
                </a:solidFill>
                <a:latin typeface="Kollektif"/>
                <a:ea typeface="Kollektif"/>
                <a:cs typeface="Kollektif"/>
                <a:sym typeface="Kollektif"/>
              </a:rPr>
              <a:t> des </a:t>
            </a:r>
            <a:r>
              <a:rPr lang="en-US" sz="3227" dirty="0" err="1">
                <a:solidFill>
                  <a:srgbClr val="1A1E44"/>
                </a:solidFill>
                <a:latin typeface="Kollektif"/>
                <a:ea typeface="Kollektif"/>
                <a:cs typeface="Kollektif"/>
                <a:sym typeface="Kollektif"/>
              </a:rPr>
              <a:t>utilisateurs</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ainsi</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qu'une</a:t>
            </a:r>
            <a:r>
              <a:rPr lang="en-US" sz="3227" dirty="0">
                <a:solidFill>
                  <a:srgbClr val="1A1E44"/>
                </a:solidFill>
                <a:latin typeface="Kollektif"/>
                <a:ea typeface="Kollektif"/>
                <a:cs typeface="Kollektif"/>
                <a:sym typeface="Kollektif"/>
              </a:rPr>
              <a:t> </a:t>
            </a:r>
            <a:r>
              <a:rPr lang="en-US" sz="3227" dirty="0" err="1">
                <a:solidFill>
                  <a:srgbClr val="1A1E44"/>
                </a:solidFill>
                <a:latin typeface="Kollektif"/>
                <a:ea typeface="Kollektif"/>
                <a:cs typeface="Kollektif"/>
                <a:sym typeface="Kollektif"/>
              </a:rPr>
              <a:t>plateforme</a:t>
            </a:r>
            <a:r>
              <a:rPr lang="en-US" sz="3227" dirty="0">
                <a:solidFill>
                  <a:srgbClr val="1A1E44"/>
                </a:solidFill>
                <a:latin typeface="Kollektif"/>
                <a:ea typeface="Kollektif"/>
                <a:cs typeface="Kollektif"/>
                <a:sym typeface="Kollektif"/>
              </a:rPr>
              <a:t> intuitive pour la recherche et la consultation des </a:t>
            </a:r>
            <a:r>
              <a:rPr lang="en-US" sz="3227" dirty="0" err="1">
                <a:solidFill>
                  <a:srgbClr val="1A1E44"/>
                </a:solidFill>
                <a:latin typeface="Kollektif"/>
                <a:ea typeface="Kollektif"/>
                <a:cs typeface="Kollektif"/>
                <a:sym typeface="Kollektif"/>
              </a:rPr>
              <a:t>ouvrages</a:t>
            </a:r>
            <a:r>
              <a:rPr lang="en-US" sz="3227" dirty="0">
                <a:solidFill>
                  <a:srgbClr val="1A1E44"/>
                </a:solidFill>
                <a:latin typeface="Kollektif"/>
                <a:ea typeface="Kollektif"/>
                <a:cs typeface="Kollektif"/>
                <a:sym typeface="Kollektif"/>
              </a:rPr>
              <a:t>.</a:t>
            </a:r>
          </a:p>
          <a:p>
            <a:pPr algn="l">
              <a:lnSpc>
                <a:spcPts val="3195"/>
              </a:lnSpc>
            </a:pPr>
            <a:endParaRPr lang="en-US" sz="3227" dirty="0">
              <a:solidFill>
                <a:srgbClr val="1A1E44"/>
              </a:solidFill>
              <a:latin typeface="Kollektif"/>
              <a:ea typeface="Kollektif"/>
              <a:cs typeface="Kollektif"/>
              <a:sym typeface="Kollekt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4" b="-74"/>
            </a:stretch>
          </a:blipFill>
        </p:spPr>
      </p:sp>
      <p:grpSp>
        <p:nvGrpSpPr>
          <p:cNvPr id="3" name="Group 3"/>
          <p:cNvGrpSpPr/>
          <p:nvPr/>
        </p:nvGrpSpPr>
        <p:grpSpPr>
          <a:xfrm>
            <a:off x="200329" y="255048"/>
            <a:ext cx="1150165" cy="1150165"/>
            <a:chOff x="0" y="0"/>
            <a:chExt cx="1533554" cy="1533554"/>
          </a:xfrm>
        </p:grpSpPr>
        <p:sp>
          <p:nvSpPr>
            <p:cNvPr id="4" name="Freeform 4"/>
            <p:cNvSpPr/>
            <p:nvPr/>
          </p:nvSpPr>
          <p:spPr>
            <a:xfrm>
              <a:off x="0" y="0"/>
              <a:ext cx="1533554" cy="1533554"/>
            </a:xfrm>
            <a:custGeom>
              <a:avLst/>
              <a:gdLst/>
              <a:ahLst/>
              <a:cxnLst/>
              <a:rect l="l" t="t" r="r" b="b"/>
              <a:pathLst>
                <a:path w="1533554" h="1533554">
                  <a:moveTo>
                    <a:pt x="0" y="0"/>
                  </a:moveTo>
                  <a:lnTo>
                    <a:pt x="1533554" y="0"/>
                  </a:lnTo>
                  <a:lnTo>
                    <a:pt x="1533554" y="1533554"/>
                  </a:lnTo>
                  <a:lnTo>
                    <a:pt x="0" y="15335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74918" y="174918"/>
              <a:ext cx="1183717" cy="1183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600"/>
                  </a:lnSpc>
                </a:pPr>
                <a:endParaRPr/>
              </a:p>
            </p:txBody>
          </p:sp>
        </p:grpSp>
      </p:grpSp>
      <p:sp>
        <p:nvSpPr>
          <p:cNvPr id="8" name="Freeform 8"/>
          <p:cNvSpPr/>
          <p:nvPr/>
        </p:nvSpPr>
        <p:spPr>
          <a:xfrm>
            <a:off x="200329" y="501154"/>
            <a:ext cx="1121511" cy="657953"/>
          </a:xfrm>
          <a:custGeom>
            <a:avLst/>
            <a:gdLst/>
            <a:ahLst/>
            <a:cxnLst/>
            <a:rect l="l" t="t" r="r" b="b"/>
            <a:pathLst>
              <a:path w="1121511" h="657953">
                <a:moveTo>
                  <a:pt x="0" y="0"/>
                </a:moveTo>
                <a:lnTo>
                  <a:pt x="1121511" y="0"/>
                </a:lnTo>
                <a:lnTo>
                  <a:pt x="1121511" y="657953"/>
                </a:lnTo>
                <a:lnTo>
                  <a:pt x="0" y="657953"/>
                </a:lnTo>
                <a:lnTo>
                  <a:pt x="0" y="0"/>
                </a:lnTo>
                <a:close/>
              </a:path>
            </a:pathLst>
          </a:custGeom>
          <a:blipFill>
            <a:blip r:embed="rId5"/>
            <a:stretch>
              <a:fillRect/>
            </a:stretch>
          </a:blipFill>
        </p:spPr>
      </p:sp>
      <p:pic>
        <p:nvPicPr>
          <p:cNvPr id="9" name="Picture 9"/>
          <p:cNvPicPr>
            <a:picLocks noChangeAspect="1"/>
          </p:cNvPicPr>
          <p:nvPr/>
        </p:nvPicPr>
        <p:blipFill>
          <a:blip r:embed="rId6"/>
          <a:srcRect/>
          <a:stretch>
            <a:fillRect/>
          </a:stretch>
        </p:blipFill>
        <p:spPr>
          <a:xfrm>
            <a:off x="8505212" y="1816940"/>
            <a:ext cx="1452644" cy="1623066"/>
          </a:xfrm>
          <a:prstGeom prst="rect">
            <a:avLst/>
          </a:prstGeom>
        </p:spPr>
      </p:pic>
      <p:sp>
        <p:nvSpPr>
          <p:cNvPr id="10" name="Freeform 10"/>
          <p:cNvSpPr/>
          <p:nvPr/>
        </p:nvSpPr>
        <p:spPr>
          <a:xfrm>
            <a:off x="5432628" y="255048"/>
            <a:ext cx="6145167" cy="2135109"/>
          </a:xfrm>
          <a:custGeom>
            <a:avLst/>
            <a:gdLst/>
            <a:ahLst/>
            <a:cxnLst/>
            <a:rect l="l" t="t" r="r" b="b"/>
            <a:pathLst>
              <a:path w="6145167" h="2135109">
                <a:moveTo>
                  <a:pt x="0" y="0"/>
                </a:moveTo>
                <a:lnTo>
                  <a:pt x="6145167" y="0"/>
                </a:lnTo>
                <a:lnTo>
                  <a:pt x="6145167" y="2135109"/>
                </a:lnTo>
                <a:lnTo>
                  <a:pt x="0" y="21351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64190" y="3213799"/>
            <a:ext cx="17339307" cy="553561"/>
          </a:xfrm>
          <a:custGeom>
            <a:avLst/>
            <a:gdLst/>
            <a:ahLst/>
            <a:cxnLst/>
            <a:rect l="l" t="t" r="r" b="b"/>
            <a:pathLst>
              <a:path w="17339307" h="553561">
                <a:moveTo>
                  <a:pt x="0" y="0"/>
                </a:moveTo>
                <a:lnTo>
                  <a:pt x="17339307" y="0"/>
                </a:lnTo>
                <a:lnTo>
                  <a:pt x="17339307" y="553561"/>
                </a:lnTo>
                <a:lnTo>
                  <a:pt x="0" y="553561"/>
                </a:lnTo>
                <a:lnTo>
                  <a:pt x="0" y="0"/>
                </a:lnTo>
                <a:close/>
              </a:path>
            </a:pathLst>
          </a:custGeom>
          <a:blipFill>
            <a:blip r:embed="rId9"/>
            <a:stretch>
              <a:fillRect l="-93566" r="-83200" b="-51711"/>
            </a:stretch>
          </a:blipFill>
        </p:spPr>
      </p:sp>
      <p:pic>
        <p:nvPicPr>
          <p:cNvPr id="12" name="Picture 12"/>
          <p:cNvPicPr>
            <a:picLocks noChangeAspect="1"/>
          </p:cNvPicPr>
          <p:nvPr/>
        </p:nvPicPr>
        <p:blipFill>
          <a:blip r:embed="rId10"/>
          <a:srcRect/>
          <a:stretch>
            <a:fillRect/>
          </a:stretch>
        </p:blipFill>
        <p:spPr>
          <a:xfrm rot="5400000">
            <a:off x="1944318" y="4341478"/>
            <a:ext cx="1650887" cy="594319"/>
          </a:xfrm>
          <a:prstGeom prst="rect">
            <a:avLst/>
          </a:prstGeom>
        </p:spPr>
      </p:pic>
      <p:pic>
        <p:nvPicPr>
          <p:cNvPr id="13" name="Picture 13"/>
          <p:cNvPicPr>
            <a:picLocks noChangeAspect="1"/>
          </p:cNvPicPr>
          <p:nvPr/>
        </p:nvPicPr>
        <p:blipFill>
          <a:blip r:embed="rId10"/>
          <a:srcRect/>
          <a:stretch>
            <a:fillRect/>
          </a:stretch>
        </p:blipFill>
        <p:spPr>
          <a:xfrm rot="5400000">
            <a:off x="8335267" y="4349386"/>
            <a:ext cx="1704734" cy="613704"/>
          </a:xfrm>
          <a:prstGeom prst="rect">
            <a:avLst/>
          </a:prstGeom>
        </p:spPr>
      </p:pic>
      <p:pic>
        <p:nvPicPr>
          <p:cNvPr id="14" name="Picture 14"/>
          <p:cNvPicPr>
            <a:picLocks noChangeAspect="1"/>
          </p:cNvPicPr>
          <p:nvPr/>
        </p:nvPicPr>
        <p:blipFill>
          <a:blip r:embed="rId10"/>
          <a:srcRect/>
          <a:stretch>
            <a:fillRect/>
          </a:stretch>
        </p:blipFill>
        <p:spPr>
          <a:xfrm rot="5400000">
            <a:off x="14315415" y="4181388"/>
            <a:ext cx="1704734" cy="613704"/>
          </a:xfrm>
          <a:prstGeom prst="rect">
            <a:avLst/>
          </a:prstGeom>
        </p:spPr>
      </p:pic>
      <p:sp>
        <p:nvSpPr>
          <p:cNvPr id="15" name="Freeform 15"/>
          <p:cNvSpPr/>
          <p:nvPr/>
        </p:nvSpPr>
        <p:spPr>
          <a:xfrm>
            <a:off x="1013233" y="5262357"/>
            <a:ext cx="3362647" cy="1504020"/>
          </a:xfrm>
          <a:custGeom>
            <a:avLst/>
            <a:gdLst/>
            <a:ahLst/>
            <a:cxnLst/>
            <a:rect l="l" t="t" r="r" b="b"/>
            <a:pathLst>
              <a:path w="3362647" h="1504020">
                <a:moveTo>
                  <a:pt x="0" y="0"/>
                </a:moveTo>
                <a:lnTo>
                  <a:pt x="3362646" y="0"/>
                </a:lnTo>
                <a:lnTo>
                  <a:pt x="3362646" y="1504020"/>
                </a:lnTo>
                <a:lnTo>
                  <a:pt x="0" y="150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7194658" y="928274"/>
            <a:ext cx="4383137" cy="712456"/>
          </a:xfrm>
          <a:prstGeom prst="rect">
            <a:avLst/>
          </a:prstGeom>
        </p:spPr>
        <p:txBody>
          <a:bodyPr lIns="0" tIns="0" rIns="0" bIns="0" rtlCol="0" anchor="t">
            <a:spAutoFit/>
          </a:bodyPr>
          <a:lstStyle/>
          <a:p>
            <a:pPr algn="ctr">
              <a:lnSpc>
                <a:spcPts val="5880"/>
              </a:lnSpc>
            </a:pPr>
            <a:r>
              <a:rPr lang="en-US" sz="4200">
                <a:solidFill>
                  <a:srgbClr val="FFFFFF"/>
                </a:solidFill>
                <a:latin typeface="Open Sans Bold"/>
                <a:ea typeface="Open Sans Bold"/>
                <a:cs typeface="Open Sans Bold"/>
                <a:sym typeface="Open Sans Bold"/>
              </a:rPr>
              <a:t> Administrateur </a:t>
            </a:r>
          </a:p>
        </p:txBody>
      </p:sp>
      <p:sp>
        <p:nvSpPr>
          <p:cNvPr id="17" name="TextBox 17"/>
          <p:cNvSpPr txBox="1"/>
          <p:nvPr/>
        </p:nvSpPr>
        <p:spPr>
          <a:xfrm>
            <a:off x="753208" y="5214083"/>
            <a:ext cx="4178848" cy="1404418"/>
          </a:xfrm>
          <a:prstGeom prst="rect">
            <a:avLst/>
          </a:prstGeom>
        </p:spPr>
        <p:txBody>
          <a:bodyPr lIns="0" tIns="0" rIns="0" bIns="0" rtlCol="0" anchor="t">
            <a:spAutoFit/>
          </a:bodyPr>
          <a:lstStyle/>
          <a:p>
            <a:pPr algn="ctr">
              <a:lnSpc>
                <a:spcPts val="5689"/>
              </a:lnSpc>
            </a:pPr>
            <a:r>
              <a:rPr lang="en-US" sz="4063">
                <a:solidFill>
                  <a:srgbClr val="2E2E2E"/>
                </a:solidFill>
                <a:latin typeface="Open Sans Bold"/>
                <a:ea typeface="Open Sans Bold"/>
                <a:cs typeface="Open Sans Bold"/>
                <a:sym typeface="Open Sans Bold"/>
              </a:rPr>
              <a:t>Ajout utilisateur</a:t>
            </a:r>
          </a:p>
        </p:txBody>
      </p:sp>
      <p:sp>
        <p:nvSpPr>
          <p:cNvPr id="18" name="Freeform 18"/>
          <p:cNvSpPr/>
          <p:nvPr/>
        </p:nvSpPr>
        <p:spPr>
          <a:xfrm>
            <a:off x="7732405" y="5180011"/>
            <a:ext cx="3362647" cy="1504020"/>
          </a:xfrm>
          <a:custGeom>
            <a:avLst/>
            <a:gdLst/>
            <a:ahLst/>
            <a:cxnLst/>
            <a:rect l="l" t="t" r="r" b="b"/>
            <a:pathLst>
              <a:path w="3362647" h="1504020">
                <a:moveTo>
                  <a:pt x="0" y="0"/>
                </a:moveTo>
                <a:lnTo>
                  <a:pt x="3362647" y="0"/>
                </a:lnTo>
                <a:lnTo>
                  <a:pt x="3362647" y="1504021"/>
                </a:lnTo>
                <a:lnTo>
                  <a:pt x="0" y="15040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TextBox 19"/>
          <p:cNvSpPr txBox="1"/>
          <p:nvPr/>
        </p:nvSpPr>
        <p:spPr>
          <a:xfrm>
            <a:off x="7797700" y="5254883"/>
            <a:ext cx="3226724" cy="1300447"/>
          </a:xfrm>
          <a:prstGeom prst="rect">
            <a:avLst/>
          </a:prstGeom>
        </p:spPr>
        <p:txBody>
          <a:bodyPr lIns="0" tIns="0" rIns="0" bIns="0" rtlCol="0" anchor="t">
            <a:spAutoFit/>
          </a:bodyPr>
          <a:lstStyle/>
          <a:p>
            <a:pPr algn="ctr">
              <a:lnSpc>
                <a:spcPts val="5203"/>
              </a:lnSpc>
            </a:pPr>
            <a:r>
              <a:rPr lang="en-US" sz="3716">
                <a:solidFill>
                  <a:srgbClr val="2E2E2E"/>
                </a:solidFill>
                <a:latin typeface="Open Sans Bold"/>
                <a:ea typeface="Open Sans Bold"/>
                <a:cs typeface="Open Sans Bold"/>
                <a:sym typeface="Open Sans Bold"/>
              </a:rPr>
              <a:t>Ajout </a:t>
            </a:r>
          </a:p>
          <a:p>
            <a:pPr algn="ctr">
              <a:lnSpc>
                <a:spcPts val="5203"/>
              </a:lnSpc>
            </a:pPr>
            <a:r>
              <a:rPr lang="en-US" sz="3716">
                <a:solidFill>
                  <a:srgbClr val="2E2E2E"/>
                </a:solidFill>
                <a:latin typeface="Open Sans Bold"/>
                <a:ea typeface="Open Sans Bold"/>
                <a:cs typeface="Open Sans Bold"/>
                <a:sym typeface="Open Sans Bold"/>
              </a:rPr>
              <a:t>Emprunteurs </a:t>
            </a:r>
          </a:p>
        </p:txBody>
      </p:sp>
      <p:sp>
        <p:nvSpPr>
          <p:cNvPr id="20" name="Freeform 20"/>
          <p:cNvSpPr/>
          <p:nvPr/>
        </p:nvSpPr>
        <p:spPr>
          <a:xfrm>
            <a:off x="13682754" y="5299404"/>
            <a:ext cx="3362647" cy="1504020"/>
          </a:xfrm>
          <a:custGeom>
            <a:avLst/>
            <a:gdLst/>
            <a:ahLst/>
            <a:cxnLst/>
            <a:rect l="l" t="t" r="r" b="b"/>
            <a:pathLst>
              <a:path w="3362647" h="1504020">
                <a:moveTo>
                  <a:pt x="0" y="0"/>
                </a:moveTo>
                <a:lnTo>
                  <a:pt x="3362647" y="0"/>
                </a:lnTo>
                <a:lnTo>
                  <a:pt x="3362647" y="1504020"/>
                </a:lnTo>
                <a:lnTo>
                  <a:pt x="0" y="150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TextBox 21"/>
          <p:cNvSpPr txBox="1"/>
          <p:nvPr/>
        </p:nvSpPr>
        <p:spPr>
          <a:xfrm>
            <a:off x="13615213" y="5386369"/>
            <a:ext cx="3105138" cy="1341226"/>
          </a:xfrm>
          <a:prstGeom prst="rect">
            <a:avLst/>
          </a:prstGeom>
        </p:spPr>
        <p:txBody>
          <a:bodyPr lIns="0" tIns="0" rIns="0" bIns="0" rtlCol="0" anchor="t">
            <a:spAutoFit/>
          </a:bodyPr>
          <a:lstStyle/>
          <a:p>
            <a:pPr algn="ctr">
              <a:lnSpc>
                <a:spcPts val="5629"/>
              </a:lnSpc>
            </a:pPr>
            <a:r>
              <a:rPr lang="en-US" sz="4020">
                <a:solidFill>
                  <a:srgbClr val="2E2E2E"/>
                </a:solidFill>
                <a:latin typeface="Open Sans Bold"/>
                <a:ea typeface="Open Sans Bold"/>
                <a:cs typeface="Open Sans Bold"/>
                <a:sym typeface="Open Sans Bold"/>
              </a:rPr>
              <a:t>Ajout</a:t>
            </a:r>
          </a:p>
          <a:p>
            <a:pPr algn="ctr">
              <a:lnSpc>
                <a:spcPts val="5069"/>
              </a:lnSpc>
            </a:pPr>
            <a:r>
              <a:rPr lang="en-US" sz="3620">
                <a:solidFill>
                  <a:srgbClr val="2E2E2E"/>
                </a:solidFill>
                <a:latin typeface="Open Sans Bold"/>
                <a:ea typeface="Open Sans Bold"/>
                <a:cs typeface="Open Sans Bold"/>
                <a:sym typeface="Open Sans Bold"/>
              </a:rPr>
              <a:t>Livres</a:t>
            </a:r>
          </a:p>
        </p:txBody>
      </p:sp>
      <p:pic>
        <p:nvPicPr>
          <p:cNvPr id="22" name="Picture 22"/>
          <p:cNvPicPr>
            <a:picLocks noChangeAspect="1"/>
          </p:cNvPicPr>
          <p:nvPr/>
        </p:nvPicPr>
        <p:blipFill>
          <a:blip r:embed="rId10"/>
          <a:srcRect/>
          <a:stretch>
            <a:fillRect/>
          </a:stretch>
        </p:blipFill>
        <p:spPr>
          <a:xfrm rot="5400000">
            <a:off x="1944318" y="7294661"/>
            <a:ext cx="1650887" cy="594319"/>
          </a:xfrm>
          <a:prstGeom prst="rect">
            <a:avLst/>
          </a:prstGeom>
        </p:spPr>
      </p:pic>
      <p:sp>
        <p:nvSpPr>
          <p:cNvPr id="23" name="Freeform 23"/>
          <p:cNvSpPr/>
          <p:nvPr/>
        </p:nvSpPr>
        <p:spPr>
          <a:xfrm>
            <a:off x="940363" y="8137977"/>
            <a:ext cx="3362647" cy="1504020"/>
          </a:xfrm>
          <a:custGeom>
            <a:avLst/>
            <a:gdLst/>
            <a:ahLst/>
            <a:cxnLst/>
            <a:rect l="l" t="t" r="r" b="b"/>
            <a:pathLst>
              <a:path w="3362647" h="1504020">
                <a:moveTo>
                  <a:pt x="0" y="0"/>
                </a:moveTo>
                <a:lnTo>
                  <a:pt x="3362647" y="0"/>
                </a:lnTo>
                <a:lnTo>
                  <a:pt x="3362647" y="1504020"/>
                </a:lnTo>
                <a:lnTo>
                  <a:pt x="0" y="150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TextBox 24"/>
          <p:cNvSpPr txBox="1"/>
          <p:nvPr/>
        </p:nvSpPr>
        <p:spPr>
          <a:xfrm>
            <a:off x="753208" y="8089703"/>
            <a:ext cx="4033108" cy="1404418"/>
          </a:xfrm>
          <a:prstGeom prst="rect">
            <a:avLst/>
          </a:prstGeom>
        </p:spPr>
        <p:txBody>
          <a:bodyPr lIns="0" tIns="0" rIns="0" bIns="0" rtlCol="0" anchor="t">
            <a:spAutoFit/>
          </a:bodyPr>
          <a:lstStyle/>
          <a:p>
            <a:pPr algn="ctr">
              <a:lnSpc>
                <a:spcPts val="5689"/>
              </a:lnSpc>
            </a:pPr>
            <a:r>
              <a:rPr lang="en-US" sz="4063">
                <a:solidFill>
                  <a:srgbClr val="2E2E2E"/>
                </a:solidFill>
                <a:latin typeface="Open Sans Bold"/>
                <a:ea typeface="Open Sans Bold"/>
                <a:cs typeface="Open Sans Bold"/>
                <a:sym typeface="Open Sans Bold"/>
              </a:rPr>
              <a:t>Supprimer Utilisateur</a:t>
            </a:r>
          </a:p>
        </p:txBody>
      </p:sp>
      <p:pic>
        <p:nvPicPr>
          <p:cNvPr id="25" name="Picture 25"/>
          <p:cNvPicPr>
            <a:picLocks noChangeAspect="1"/>
          </p:cNvPicPr>
          <p:nvPr/>
        </p:nvPicPr>
        <p:blipFill>
          <a:blip r:embed="rId10"/>
          <a:srcRect/>
          <a:stretch>
            <a:fillRect/>
          </a:stretch>
        </p:blipFill>
        <p:spPr>
          <a:xfrm rot="5400000">
            <a:off x="8390975" y="7302569"/>
            <a:ext cx="1704734" cy="613704"/>
          </a:xfrm>
          <a:prstGeom prst="rect">
            <a:avLst/>
          </a:prstGeom>
        </p:spPr>
      </p:pic>
      <p:sp>
        <p:nvSpPr>
          <p:cNvPr id="26" name="Freeform 26"/>
          <p:cNvSpPr/>
          <p:nvPr/>
        </p:nvSpPr>
        <p:spPr>
          <a:xfrm>
            <a:off x="7788114" y="8133194"/>
            <a:ext cx="3362647" cy="1504020"/>
          </a:xfrm>
          <a:custGeom>
            <a:avLst/>
            <a:gdLst/>
            <a:ahLst/>
            <a:cxnLst/>
            <a:rect l="l" t="t" r="r" b="b"/>
            <a:pathLst>
              <a:path w="3362647" h="1504020">
                <a:moveTo>
                  <a:pt x="0" y="0"/>
                </a:moveTo>
                <a:lnTo>
                  <a:pt x="3362647" y="0"/>
                </a:lnTo>
                <a:lnTo>
                  <a:pt x="3362647" y="1504021"/>
                </a:lnTo>
                <a:lnTo>
                  <a:pt x="0" y="15040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TextBox 27"/>
          <p:cNvSpPr txBox="1"/>
          <p:nvPr/>
        </p:nvSpPr>
        <p:spPr>
          <a:xfrm>
            <a:off x="7788114" y="8192118"/>
            <a:ext cx="3306939" cy="1300447"/>
          </a:xfrm>
          <a:prstGeom prst="rect">
            <a:avLst/>
          </a:prstGeom>
        </p:spPr>
        <p:txBody>
          <a:bodyPr lIns="0" tIns="0" rIns="0" bIns="0" rtlCol="0" anchor="t">
            <a:spAutoFit/>
          </a:bodyPr>
          <a:lstStyle/>
          <a:p>
            <a:pPr algn="ctr">
              <a:lnSpc>
                <a:spcPts val="5203"/>
              </a:lnSpc>
            </a:pPr>
            <a:r>
              <a:rPr lang="en-US" sz="3716">
                <a:solidFill>
                  <a:srgbClr val="2E2E2E"/>
                </a:solidFill>
                <a:latin typeface="Open Sans Bold"/>
                <a:ea typeface="Open Sans Bold"/>
                <a:cs typeface="Open Sans Bold"/>
                <a:sym typeface="Open Sans Bold"/>
              </a:rPr>
              <a:t>Ajout </a:t>
            </a:r>
          </a:p>
          <a:p>
            <a:pPr algn="ctr">
              <a:lnSpc>
                <a:spcPts val="5203"/>
              </a:lnSpc>
            </a:pPr>
            <a:r>
              <a:rPr lang="en-US" sz="3716">
                <a:solidFill>
                  <a:srgbClr val="2E2E2E"/>
                </a:solidFill>
                <a:latin typeface="Open Sans Bold"/>
                <a:ea typeface="Open Sans Bold"/>
                <a:cs typeface="Open Sans Bold"/>
                <a:sym typeface="Open Sans Bold"/>
              </a:rPr>
              <a:t>Emprunt</a:t>
            </a:r>
          </a:p>
        </p:txBody>
      </p:sp>
      <p:pic>
        <p:nvPicPr>
          <p:cNvPr id="28" name="Picture 28"/>
          <p:cNvPicPr>
            <a:picLocks noChangeAspect="1"/>
          </p:cNvPicPr>
          <p:nvPr/>
        </p:nvPicPr>
        <p:blipFill>
          <a:blip r:embed="rId10"/>
          <a:srcRect/>
          <a:stretch>
            <a:fillRect/>
          </a:stretch>
        </p:blipFill>
        <p:spPr>
          <a:xfrm rot="5400000">
            <a:off x="14464688" y="7348939"/>
            <a:ext cx="1704734" cy="613704"/>
          </a:xfrm>
          <a:prstGeom prst="rect">
            <a:avLst/>
          </a:prstGeom>
        </p:spPr>
      </p:pic>
      <p:sp>
        <p:nvSpPr>
          <p:cNvPr id="29" name="Freeform 29"/>
          <p:cNvSpPr/>
          <p:nvPr/>
        </p:nvSpPr>
        <p:spPr>
          <a:xfrm>
            <a:off x="13896653" y="8335468"/>
            <a:ext cx="3362647" cy="1504020"/>
          </a:xfrm>
          <a:custGeom>
            <a:avLst/>
            <a:gdLst/>
            <a:ahLst/>
            <a:cxnLst/>
            <a:rect l="l" t="t" r="r" b="b"/>
            <a:pathLst>
              <a:path w="3362647" h="1504020">
                <a:moveTo>
                  <a:pt x="0" y="0"/>
                </a:moveTo>
                <a:lnTo>
                  <a:pt x="3362647" y="0"/>
                </a:lnTo>
                <a:lnTo>
                  <a:pt x="3362647" y="1504021"/>
                </a:lnTo>
                <a:lnTo>
                  <a:pt x="0" y="15040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TextBox 30"/>
          <p:cNvSpPr txBox="1"/>
          <p:nvPr/>
        </p:nvSpPr>
        <p:spPr>
          <a:xfrm>
            <a:off x="13829112" y="8422434"/>
            <a:ext cx="3105138" cy="1341226"/>
          </a:xfrm>
          <a:prstGeom prst="rect">
            <a:avLst/>
          </a:prstGeom>
        </p:spPr>
        <p:txBody>
          <a:bodyPr lIns="0" tIns="0" rIns="0" bIns="0" rtlCol="0" anchor="t">
            <a:spAutoFit/>
          </a:bodyPr>
          <a:lstStyle/>
          <a:p>
            <a:pPr algn="ctr">
              <a:lnSpc>
                <a:spcPts val="5629"/>
              </a:lnSpc>
            </a:pPr>
            <a:r>
              <a:rPr lang="en-US" sz="4020">
                <a:solidFill>
                  <a:srgbClr val="2E2E2E"/>
                </a:solidFill>
                <a:latin typeface="Open Sans Bold"/>
                <a:ea typeface="Open Sans Bold"/>
                <a:cs typeface="Open Sans Bold"/>
                <a:sym typeface="Open Sans Bold"/>
              </a:rPr>
              <a:t>supprimer </a:t>
            </a:r>
          </a:p>
          <a:p>
            <a:pPr algn="ctr">
              <a:lnSpc>
                <a:spcPts val="5069"/>
              </a:lnSpc>
            </a:pPr>
            <a:r>
              <a:rPr lang="en-US" sz="3620">
                <a:solidFill>
                  <a:srgbClr val="2E2E2E"/>
                </a:solidFill>
                <a:latin typeface="Open Sans Bold"/>
                <a:ea typeface="Open Sans Bold"/>
                <a:cs typeface="Open Sans Bold"/>
                <a:sym typeface="Open Sans Bold"/>
              </a:rPr>
              <a:t>Livres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2215</TotalTime>
  <Words>468</Words>
  <Application>Microsoft Office PowerPoint</Application>
  <PresentationFormat>Personnalisé</PresentationFormat>
  <Paragraphs>65</Paragraphs>
  <Slides>12</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Impact</vt:lpstr>
      <vt:lpstr>Open Sans Bold</vt:lpstr>
      <vt:lpstr>Kollektif</vt:lpstr>
      <vt:lpstr>Arial</vt:lpstr>
      <vt:lpstr>Calibri</vt:lpstr>
      <vt:lpstr>Open Sans</vt:lpstr>
      <vt:lpstr>Kollektif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Fonctionnement de l’application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2024</dc:title>
  <dc:creator>MIKE JADEN</dc:creator>
  <cp:lastModifiedBy>ASUS</cp:lastModifiedBy>
  <cp:revision>10</cp:revision>
  <dcterms:created xsi:type="dcterms:W3CDTF">2006-08-16T00:00:00Z</dcterms:created>
  <dcterms:modified xsi:type="dcterms:W3CDTF">2024-08-22T08:38:31Z</dcterms:modified>
  <dc:identifier>DAGOSBDDzVw</dc:identifier>
</cp:coreProperties>
</file>